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77"/>
  </p:handoutMasterIdLst>
  <p:sldIdLst>
    <p:sldId id="329" r:id="rId2"/>
    <p:sldId id="257" r:id="rId3"/>
    <p:sldId id="335" r:id="rId4"/>
    <p:sldId id="341" r:id="rId5"/>
    <p:sldId id="336" r:id="rId6"/>
    <p:sldId id="260" r:id="rId7"/>
    <p:sldId id="337" r:id="rId8"/>
    <p:sldId id="261" r:id="rId9"/>
    <p:sldId id="338" r:id="rId10"/>
    <p:sldId id="259" r:id="rId11"/>
    <p:sldId id="339" r:id="rId12"/>
    <p:sldId id="262" r:id="rId13"/>
    <p:sldId id="340" r:id="rId14"/>
    <p:sldId id="263" r:id="rId15"/>
    <p:sldId id="264" r:id="rId16"/>
    <p:sldId id="266" r:id="rId17"/>
    <p:sldId id="301" r:id="rId18"/>
    <p:sldId id="269" r:id="rId19"/>
    <p:sldId id="300" r:id="rId20"/>
    <p:sldId id="270" r:id="rId21"/>
    <p:sldId id="299" r:id="rId22"/>
    <p:sldId id="271" r:id="rId23"/>
    <p:sldId id="330" r:id="rId24"/>
    <p:sldId id="272" r:id="rId25"/>
    <p:sldId id="333" r:id="rId26"/>
    <p:sldId id="334" r:id="rId27"/>
    <p:sldId id="304" r:id="rId28"/>
    <p:sldId id="275" r:id="rId29"/>
    <p:sldId id="305" r:id="rId30"/>
    <p:sldId id="276" r:id="rId31"/>
    <p:sldId id="306" r:id="rId32"/>
    <p:sldId id="277" r:id="rId33"/>
    <p:sldId id="307" r:id="rId34"/>
    <p:sldId id="278" r:id="rId35"/>
    <p:sldId id="308" r:id="rId36"/>
    <p:sldId id="279" r:id="rId37"/>
    <p:sldId id="309" r:id="rId38"/>
    <p:sldId id="280" r:id="rId39"/>
    <p:sldId id="310" r:id="rId40"/>
    <p:sldId id="281" r:id="rId41"/>
    <p:sldId id="311" r:id="rId42"/>
    <p:sldId id="282" r:id="rId43"/>
    <p:sldId id="312" r:id="rId44"/>
    <p:sldId id="283" r:id="rId45"/>
    <p:sldId id="313" r:id="rId46"/>
    <p:sldId id="284" r:id="rId47"/>
    <p:sldId id="314" r:id="rId48"/>
    <p:sldId id="285" r:id="rId49"/>
    <p:sldId id="315" r:id="rId50"/>
    <p:sldId id="286" r:id="rId51"/>
    <p:sldId id="316" r:id="rId52"/>
    <p:sldId id="287" r:id="rId53"/>
    <p:sldId id="317" r:id="rId54"/>
    <p:sldId id="288" r:id="rId55"/>
    <p:sldId id="318" r:id="rId56"/>
    <p:sldId id="289" r:id="rId57"/>
    <p:sldId id="319" r:id="rId58"/>
    <p:sldId id="290" r:id="rId59"/>
    <p:sldId id="320" r:id="rId60"/>
    <p:sldId id="291" r:id="rId61"/>
    <p:sldId id="321" r:id="rId62"/>
    <p:sldId id="292" r:id="rId63"/>
    <p:sldId id="322" r:id="rId64"/>
    <p:sldId id="293" r:id="rId65"/>
    <p:sldId id="323" r:id="rId66"/>
    <p:sldId id="294" r:id="rId67"/>
    <p:sldId id="324" r:id="rId68"/>
    <p:sldId id="295" r:id="rId69"/>
    <p:sldId id="325" r:id="rId70"/>
    <p:sldId id="296" r:id="rId71"/>
    <p:sldId id="326" r:id="rId72"/>
    <p:sldId id="297" r:id="rId73"/>
    <p:sldId id="327" r:id="rId74"/>
    <p:sldId id="298" r:id="rId75"/>
    <p:sldId id="328" r:id="rId7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ection>
        <p14:section name="intro- game" id="{A2BAACEC-B8F4-4601-BEE7-6851E4C826CB}">
          <p14:sldIdLst>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257F"/>
    <a:srgbClr val="7D3C9D"/>
    <a:srgbClr val="E6E6E6"/>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891" autoAdjust="0"/>
  </p:normalViewPr>
  <p:slideViewPr>
    <p:cSldViewPr snapToGrid="0">
      <p:cViewPr varScale="1">
        <p:scale>
          <a:sx n="82" d="100"/>
          <a:sy n="82" d="100"/>
        </p:scale>
        <p:origin x="485"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13.06.2024</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13.06.2024</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13.06.2024</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13.06.2024</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13.06.2024</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6" Type="http://schemas.openxmlformats.org/officeDocument/2006/relationships/image" Target="../media/image30.png"/><Relationship Id="rId21" Type="http://schemas.openxmlformats.org/officeDocument/2006/relationships/slide" Target="slide62.xml"/><Relationship Id="rId34" Type="http://schemas.openxmlformats.org/officeDocument/2006/relationships/slide" Target="slide60.xml"/><Relationship Id="rId42" Type="http://schemas.openxmlformats.org/officeDocument/2006/relationships/slide" Target="slide20.xml"/><Relationship Id="rId47" Type="http://schemas.openxmlformats.org/officeDocument/2006/relationships/slide" Target="slide58.xml"/><Relationship Id="rId50" Type="http://schemas.openxmlformats.org/officeDocument/2006/relationships/image" Target="../media/image41.png"/><Relationship Id="rId55" Type="http://schemas.openxmlformats.org/officeDocument/2006/relationships/slide" Target="slide18.xml"/><Relationship Id="rId63" Type="http://schemas.openxmlformats.org/officeDocument/2006/relationships/image" Target="../media/image47.png"/><Relationship Id="rId68" Type="http://schemas.openxmlformats.org/officeDocument/2006/relationships/image" Target="../media/image240.png"/><Relationship Id="rId7" Type="http://schemas.openxmlformats.org/officeDocument/2006/relationships/image" Target="../media/image200.png"/><Relationship Id="rId2" Type="http://schemas.openxmlformats.org/officeDocument/2006/relationships/image" Target="../media/image21.jpeg"/><Relationship Id="rId16" Type="http://schemas.openxmlformats.org/officeDocument/2006/relationships/slide" Target="slide24.xml"/><Relationship Id="rId29" Type="http://schemas.openxmlformats.org/officeDocument/2006/relationships/slide" Target="slide22.xml"/><Relationship Id="rId11" Type="http://schemas.openxmlformats.org/officeDocument/2006/relationships/image" Target="../media/image24.png"/><Relationship Id="rId24" Type="http://schemas.openxmlformats.org/officeDocument/2006/relationships/image" Target="../media/image29.png"/><Relationship Id="rId32" Type="http://schemas.openxmlformats.org/officeDocument/2006/relationships/image" Target="../media/image220.png"/><Relationship Id="rId37" Type="http://schemas.openxmlformats.org/officeDocument/2006/relationships/image" Target="../media/image35.png"/><Relationship Id="rId40" Type="http://schemas.openxmlformats.org/officeDocument/2006/relationships/slide" Target="slide30.xml"/><Relationship Id="rId45" Type="http://schemas.openxmlformats.org/officeDocument/2006/relationships/image" Target="../media/image230.png"/><Relationship Id="rId53" Type="http://schemas.openxmlformats.org/officeDocument/2006/relationships/slide" Target="slide28.xml"/><Relationship Id="rId58" Type="http://schemas.openxmlformats.org/officeDocument/2006/relationships/image" Target="../media/image240.png"/><Relationship Id="rId66" Type="http://schemas.openxmlformats.org/officeDocument/2006/relationships/image" Target="../media/image240.png"/><Relationship Id="rId61" Type="http://schemas.openxmlformats.org/officeDocument/2006/relationships/image" Target="../media/image46.png"/><Relationship Id="rId19" Type="http://schemas.openxmlformats.org/officeDocument/2006/relationships/image" Target="../media/image21.png"/><Relationship Id="rId14" Type="http://schemas.openxmlformats.org/officeDocument/2006/relationships/slide" Target="slide44.xml"/><Relationship Id="rId22" Type="http://schemas.openxmlformats.org/officeDocument/2006/relationships/image" Target="../media/image28.png"/><Relationship Id="rId27" Type="http://schemas.openxmlformats.org/officeDocument/2006/relationships/slide" Target="slide32.xml"/><Relationship Id="rId30" Type="http://schemas.openxmlformats.org/officeDocument/2006/relationships/image" Target="../media/image32.png"/><Relationship Id="rId35" Type="http://schemas.openxmlformats.org/officeDocument/2006/relationships/image" Target="../media/image34.png"/><Relationship Id="rId43" Type="http://schemas.openxmlformats.org/officeDocument/2006/relationships/image" Target="../media/image38.png"/><Relationship Id="rId48" Type="http://schemas.openxmlformats.org/officeDocument/2006/relationships/image" Target="../media/image40.png"/><Relationship Id="rId56" Type="http://schemas.openxmlformats.org/officeDocument/2006/relationships/image" Target="../media/image44.png"/><Relationship Id="rId64" Type="http://schemas.openxmlformats.org/officeDocument/2006/relationships/slide" Target="slide36.xml"/><Relationship Id="rId8" Type="http://schemas.openxmlformats.org/officeDocument/2006/relationships/image" Target="../media/image23.png"/><Relationship Id="rId51" Type="http://schemas.openxmlformats.org/officeDocument/2006/relationships/slide" Target="slide38.xml"/><Relationship Id="rId3" Type="http://schemas.openxmlformats.org/officeDocument/2006/relationships/image" Target="../media/image22.png"/><Relationship Id="rId12" Type="http://schemas.openxmlformats.org/officeDocument/2006/relationships/slide" Target="slide54.xml"/><Relationship Id="rId17" Type="http://schemas.openxmlformats.org/officeDocument/2006/relationships/image" Target="../media/image26.png"/><Relationship Id="rId25" Type="http://schemas.openxmlformats.org/officeDocument/2006/relationships/slide" Target="slide42.xml"/><Relationship Id="rId33" Type="http://schemas.openxmlformats.org/officeDocument/2006/relationships/image" Target="../media/image33.png"/><Relationship Id="rId38" Type="http://schemas.openxmlformats.org/officeDocument/2006/relationships/slide" Target="slide40.xml"/><Relationship Id="rId46" Type="http://schemas.openxmlformats.org/officeDocument/2006/relationships/image" Target="../media/image39.png"/><Relationship Id="rId59" Type="http://schemas.openxmlformats.org/officeDocument/2006/relationships/image" Target="../media/image45.png"/><Relationship Id="rId67" Type="http://schemas.openxmlformats.org/officeDocument/2006/relationships/image" Target="../media/image48.png"/><Relationship Id="rId20" Type="http://schemas.openxmlformats.org/officeDocument/2006/relationships/image" Target="../media/image27.png"/><Relationship Id="rId41" Type="http://schemas.openxmlformats.org/officeDocument/2006/relationships/image" Target="../media/image37.png"/><Relationship Id="rId54" Type="http://schemas.openxmlformats.org/officeDocument/2006/relationships/image" Target="../media/image43.png"/><Relationship Id="rId62"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74.xml"/><Relationship Id="rId15" Type="http://schemas.openxmlformats.org/officeDocument/2006/relationships/slide" Target="slide34.xml"/><Relationship Id="rId23" Type="http://schemas.openxmlformats.org/officeDocument/2006/relationships/slide" Target="slide52.xml"/><Relationship Id="rId28" Type="http://schemas.openxmlformats.org/officeDocument/2006/relationships/image" Target="../media/image31.png"/><Relationship Id="rId36" Type="http://schemas.openxmlformats.org/officeDocument/2006/relationships/slide" Target="slide50.xml"/><Relationship Id="rId49" Type="http://schemas.openxmlformats.org/officeDocument/2006/relationships/slide" Target="slide48.xml"/><Relationship Id="rId57" Type="http://schemas.openxmlformats.org/officeDocument/2006/relationships/slide" Target="slide66.xml"/><Relationship Id="rId10" Type="http://schemas.openxmlformats.org/officeDocument/2006/relationships/image" Target="../media/image200.png"/><Relationship Id="rId31" Type="http://schemas.openxmlformats.org/officeDocument/2006/relationships/slide" Target="slide70.xml"/><Relationship Id="rId44" Type="http://schemas.openxmlformats.org/officeDocument/2006/relationships/slide" Target="slide68.xml"/><Relationship Id="rId52" Type="http://schemas.openxmlformats.org/officeDocument/2006/relationships/image" Target="../media/image42.png"/><Relationship Id="rId60" Type="http://schemas.openxmlformats.org/officeDocument/2006/relationships/slide" Target="slide56.xml"/><Relationship Id="rId65" Type="http://schemas.openxmlformats.org/officeDocument/2006/relationships/image" Target="../media/image47.png"/><Relationship Id="rId9" Type="http://schemas.openxmlformats.org/officeDocument/2006/relationships/slide" Target="slide64.xml"/><Relationship Id="rId13" Type="http://schemas.openxmlformats.org/officeDocument/2006/relationships/image" Target="../media/image25.png"/><Relationship Id="rId18" Type="http://schemas.openxmlformats.org/officeDocument/2006/relationships/slide" Target="slide72.xml"/><Relationship Id="rId3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80.png"/><Relationship Id="rId5" Type="http://schemas.openxmlformats.org/officeDocument/2006/relationships/image" Target="../media/image15.jpe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0.png"/><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0.png"/><Relationship Id="rId4" Type="http://schemas.openxmlformats.org/officeDocument/2006/relationships/slide" Target="slide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64367" y="4947181"/>
            <a:ext cx="11663265" cy="1569660"/>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RAWSEP June 13, 2024, Massachusetts, New York and Wisconsin</a:t>
            </a:r>
          </a:p>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335902" y="387035"/>
            <a:ext cx="11430000"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335901" y="1166841"/>
            <a:ext cx="11429999" cy="470898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 Massachusetts </a:t>
            </a:r>
            <a:r>
              <a:rPr lang="de-AT" sz="75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Physician‘s</a:t>
            </a: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de-AT" sz="75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comment</a:t>
            </a: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de-AT" sz="75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connecting</a:t>
            </a: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Wood Smoke and </a:t>
            </a:r>
            <a:r>
              <a:rPr lang="de-AT" sz="75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Illness</a:t>
            </a: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p>
        </p:txBody>
      </p:sp>
      <p:pic>
        <p:nvPicPr>
          <p:cNvPr id="2" name="easy but so mean">
            <a:hlinkClick r:id="" action="ppaction://media"/>
            <a:extLst>
              <a:ext uri="{FF2B5EF4-FFF2-40B4-BE49-F238E27FC236}">
                <a16:creationId xmlns:a16="http://schemas.microsoft.com/office/drawing/2014/main" id="{AE53FA35-6ABB-4E37-B956-73CE92E6F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0715" y="236245"/>
            <a:ext cx="468313" cy="468313"/>
          </a:xfrm>
          <a:prstGeom prst="rect">
            <a:avLst/>
          </a:prstGeom>
        </p:spPr>
      </p:pic>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800033" y="42826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800034" y="621109"/>
            <a:ext cx="10815872" cy="6001643"/>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Requests</a:t>
            </a: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for</a:t>
            </a: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Wisconsin PM2.5 Monitors in </a:t>
            </a: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Beloit</a:t>
            </a: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&amp; Superior</a:t>
            </a:r>
          </a:p>
        </p:txBody>
      </p:sp>
      <p:pic>
        <p:nvPicPr>
          <p:cNvPr id="2" name="hairy affair">
            <a:hlinkClick r:id="" action="ppaction://media"/>
            <a:extLst>
              <a:ext uri="{FF2B5EF4-FFF2-40B4-BE49-F238E27FC236}">
                <a16:creationId xmlns:a16="http://schemas.microsoft.com/office/drawing/2014/main" id="{7EB8D452-247C-4614-812D-DF7EE78F08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688063" y="304984"/>
            <a:ext cx="10815872" cy="6093976"/>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6500" dirty="0">
                <a:solidFill>
                  <a:schemeClr val="bg1"/>
                </a:solidFill>
              </a:rPr>
              <a:t>Benefit of using many low cost PurpleAir PM2.5 monitors, in many locations, instead of using only a few $100,000 EPA Regulatory PM2.5 monitors near only industrial sites.</a:t>
            </a:r>
            <a:endParaRPr lang="de-AT" sz="6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popular speeches">
            <a:hlinkClick r:id="" action="ppaction://media"/>
            <a:extLst>
              <a:ext uri="{FF2B5EF4-FFF2-40B4-BE49-F238E27FC236}">
                <a16:creationId xmlns:a16="http://schemas.microsoft.com/office/drawing/2014/main" id="{56AD2E92-67C9-4566-8E7B-9A6F49BEB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5"/>
            <a:ext cx="468313" cy="468313"/>
          </a:xfrm>
          <a:prstGeom prst="rect">
            <a:avLst/>
          </a:prstGeom>
        </p:spPr>
      </p:pic>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49221"/>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RHYME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TIME!</a:t>
            </a:r>
          </a:p>
        </p:txBody>
      </p:sp>
      <p:sp>
        <p:nvSpPr>
          <p:cNvPr id="3" name="title2">
            <a:extLst>
              <a:ext uri="{FF2B5EF4-FFF2-40B4-BE49-F238E27FC236}">
                <a16:creationId xmlns:a16="http://schemas.microsoft.com/office/drawing/2014/main" id="{8592A4B4-7E48-410E-99D4-84A1253A6ADD}"/>
              </a:ext>
            </a:extLst>
          </p:cNvPr>
          <p:cNvSpPr txBox="1"/>
          <p:nvPr/>
        </p:nvSpPr>
        <p:spPr>
          <a:xfrm>
            <a:off x="1967397" y="38113"/>
            <a:ext cx="2139500"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MOVIE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CLASSICS </a:t>
            </a:r>
          </a:p>
        </p:txBody>
      </p:sp>
      <p:sp>
        <p:nvSpPr>
          <p:cNvPr id="8" name="title5">
            <a:extLst>
              <a:ext uri="{FF2B5EF4-FFF2-40B4-BE49-F238E27FC236}">
                <a16:creationId xmlns:a16="http://schemas.microsoft.com/office/drawing/2014/main" id="{CB1155BC-0D1C-497D-8F12-D9557C693AAF}"/>
              </a:ext>
            </a:extLst>
          </p:cNvPr>
          <p:cNvSpPr txBox="1"/>
          <p:nvPr/>
        </p:nvSpPr>
        <p:spPr>
          <a:xfrm>
            <a:off x="8049842" y="-17042"/>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HAIRY AFFAIR</a:t>
            </a: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POPULAR SPEECHES</a:t>
            </a:r>
          </a:p>
        </p:txBody>
      </p:sp>
      <p:sp>
        <p:nvSpPr>
          <p:cNvPr id="6" name="title4">
            <a:extLst>
              <a:ext uri="{FF2B5EF4-FFF2-40B4-BE49-F238E27FC236}">
                <a16:creationId xmlns:a16="http://schemas.microsoft.com/office/drawing/2014/main" id="{1AF922AE-E280-4113-9D48-540EFFCDA933}"/>
              </a:ext>
            </a:extLst>
          </p:cNvPr>
          <p:cNvSpPr txBox="1"/>
          <p:nvPr/>
        </p:nvSpPr>
        <p:spPr>
          <a:xfrm>
            <a:off x="5991555" y="-44979"/>
            <a:ext cx="2253892" cy="1200329"/>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EASY BUT</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SO MEAN</a:t>
            </a:r>
          </a:p>
          <a:p>
            <a:pPr algn="ctr"/>
            <a:r>
              <a:rPr lang="de-AT" sz="24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-QUESTIONS-</a:t>
            </a: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BROADWAY</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MUSICALS </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5" name="TextBox 4">
            <a:extLst>
              <a:ext uri="{FF2B5EF4-FFF2-40B4-BE49-F238E27FC236}">
                <a16:creationId xmlns:a16="http://schemas.microsoft.com/office/drawing/2014/main" id="{A9BF5267-4AE8-414D-030B-F3C235374B05}"/>
              </a:ext>
            </a:extLst>
          </p:cNvPr>
          <p:cNvSpPr txBox="1"/>
          <p:nvPr/>
        </p:nvSpPr>
        <p:spPr>
          <a:xfrm>
            <a:off x="550506" y="0"/>
            <a:ext cx="11641494" cy="5478423"/>
          </a:xfrm>
          <a:prstGeom prst="rect">
            <a:avLst/>
          </a:prstGeom>
          <a:noFill/>
        </p:spPr>
        <p:txBody>
          <a:bodyPr wrap="square">
            <a:spAutoFit/>
          </a:bodyPr>
          <a:lstStyle/>
          <a:p>
            <a:pPr algn="ctr"/>
            <a:r>
              <a:rPr lang="en-US"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 have personally suffered, and I know other members who suffer, the negative health effects of woodsmoke pollution in their own neighborhoods.</a:t>
            </a:r>
            <a:endParaRPr lang="en-GB"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261257" y="208255"/>
            <a:ext cx="11780027" cy="48936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did a founding member of the Hudson Valley Air Quality Coalition, in New York state, say about her personal experience with wood smoke pollution?</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202634" y="96859"/>
            <a:ext cx="11861847" cy="470898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Three: one on the rooftop of a Neighborhood Center in Kingston, the second at the Poughkeepsie Library, as well as plans for a third station in Newburgh, all in New York State. </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50716" y="297969"/>
            <a:ext cx="11890568" cy="5724644"/>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buFontTx/>
              <a:buNone/>
            </a:pPr>
            <a:r>
              <a:rPr lang="en-US" altLang="en-US" sz="6000" dirty="0">
                <a:solidFill>
                  <a:schemeClr val="bg1"/>
                </a:solidFill>
              </a:rPr>
              <a:t>How many PurpleAir PM2.5 monitors has the Kingston Air Quality Initiative (KAQI) installed, or does it intend to install, in New York State?</a:t>
            </a:r>
          </a:p>
          <a:p>
            <a:pPr algn="ctr">
              <a:buFontTx/>
              <a:buNone/>
            </a:pPr>
            <a:endParaRPr lang="en-US" altLang="en-US" sz="6600" dirty="0"/>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289249" y="596758"/>
            <a:ext cx="11831217" cy="470898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PurpleAir PM2.5 monitor data is already put alongside EPA regulatory monitors on EPA AirNow Maps of Smoke and Fire, correlated to EPA monitors with a simple mathematical formula. </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50716" y="0"/>
            <a:ext cx="12041284" cy="5709255"/>
          </a:xfrm>
          <a:prstGeom prst="rect">
            <a:avLst/>
          </a:prstGeom>
          <a:noFill/>
        </p:spPr>
        <p:txBody>
          <a:bodyPr wrap="square" rtlCol="0">
            <a:spAutoFit/>
          </a:bodyPr>
          <a:lstStyle/>
          <a:p>
            <a:pPr algn="ctr"/>
            <a:r>
              <a:rPr lang="de-AT" sz="6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 are many low-priced PurpleAir laser PM2.5 monitors needed in residential areas, rather than choosing another low cost, consumer PM2.5 monitor?</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732E60FE-1BE1-B44E-870C-6AE57239C1BE}"/>
              </a:ext>
            </a:extLst>
          </p:cNvPr>
          <p:cNvSpPr txBox="1"/>
          <p:nvPr/>
        </p:nvSpPr>
        <p:spPr>
          <a:xfrm>
            <a:off x="436790" y="102452"/>
            <a:ext cx="11551298" cy="5170646"/>
          </a:xfrm>
          <a:prstGeom prst="rect">
            <a:avLst/>
          </a:prstGeom>
          <a:noFill/>
        </p:spPr>
        <p:txBody>
          <a:bodyPr wrap="square">
            <a:spAutoFit/>
          </a:bodyPr>
          <a:lstStyle/>
          <a:p>
            <a:pPr algn="ctr"/>
            <a:r>
              <a:rPr lang="en-US" sz="5500" dirty="0">
                <a:solidFill>
                  <a:schemeClr val="bg1"/>
                </a:solidFill>
              </a:rPr>
              <a:t>While we have no control over woodsmoke pollution coming from Canada, we can enact policies addressing locally-produced woodsmoke pollution, to protect our health.</a:t>
            </a:r>
            <a:endParaRPr lang="en-US" sz="5500" dirty="0"/>
          </a:p>
        </p:txBody>
      </p:sp>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0" y="1169309"/>
            <a:ext cx="11957308" cy="3939540"/>
          </a:xfrm>
          <a:prstGeom prst="rect">
            <a:avLst/>
          </a:prstGeom>
          <a:noFill/>
        </p:spPr>
        <p:txBody>
          <a:bodyPr wrap="square" rtlCol="0">
            <a:spAutoFit/>
          </a:bodyPr>
          <a:lstStyle/>
          <a:p>
            <a:pPr algn="ctr"/>
            <a:r>
              <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buFontTx/>
              <a:buNone/>
            </a:pPr>
            <a:r>
              <a:rPr lang="en-US" altLang="en-US" sz="5000" dirty="0">
                <a:solidFill>
                  <a:schemeClr val="bg1"/>
                </a:solidFill>
              </a:rPr>
              <a:t>Why did a founder of the Hudson Valley Clean Air Coalition, in New York State, say we should contribute to an effort to decrease indoor residential woodburning?</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651777" y="1069228"/>
            <a:ext cx="10888439" cy="4324261"/>
          </a:xfrm>
          <a:prstGeom prst="rect">
            <a:avLst/>
          </a:prstGeom>
          <a:noFill/>
        </p:spPr>
        <p:txBody>
          <a:bodyPr wrap="square" rtlCol="0">
            <a:spAutoFit/>
          </a:bodyPr>
          <a:lstStyle/>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These New York State, Bard College Area, PurpleAir PM2.5 monitor statistics are found at the Center for Environmental Sciences and Humanities website.</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0" y="1389980"/>
            <a:ext cx="12192000" cy="4078039"/>
          </a:xfrm>
          <a:prstGeom prst="rect">
            <a:avLst/>
          </a:prstGeom>
          <a:noFill/>
        </p:spPr>
        <p:txBody>
          <a:bodyPr wrap="square" rtlCol="0">
            <a:spAutoFit/>
          </a:bodyPr>
          <a:lstStyle/>
          <a:p>
            <a:pPr algn="ctr"/>
            <a:r>
              <a:rPr lang="de-AT" sz="7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lnSpc>
                <a:spcPct val="90000"/>
              </a:lnSpc>
              <a:buFontTx/>
              <a:buNone/>
            </a:pPr>
            <a:r>
              <a:rPr lang="en-US" altLang="en-US" sz="7000" dirty="0">
                <a:solidFill>
                  <a:schemeClr val="bg1"/>
                </a:solidFill>
              </a:rPr>
              <a:t>Where can Bard College’s 4 year Kingston Air Quality Initiative (KAQI) findings be found? </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688840"/>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1112987" y="131821"/>
            <a:ext cx="10317012" cy="4708981"/>
          </a:xfrm>
          <a:prstGeom prst="rect">
            <a:avLst/>
          </a:prstGeom>
          <a:noFill/>
        </p:spPr>
        <p:txBody>
          <a:bodyPr wrap="square" rtlCol="0">
            <a:spAutoFit/>
          </a:bodyPr>
          <a:lstStyle/>
          <a:p>
            <a:pPr algn="ctr"/>
            <a:r>
              <a:rPr lang="en-US"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Every year, we present an air-monitoring network plan for the year, we post it for public comment, and we received multiple comments about a facility here, the WIN Waste facility in Saugus, Massachusetts. </a:t>
            </a:r>
            <a:endParaRPr lang="de-AT" sz="50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0" y="0"/>
            <a:ext cx="12192000" cy="6632585"/>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5500" dirty="0">
                <a:solidFill>
                  <a:schemeClr val="bg1"/>
                </a:solidFill>
              </a:rPr>
              <a:t>Why did a Mass DEP representative say Saugus, Massachusetts was chosen for a Massachusetts Department of Environmental Protection PM2.5 monitor installation?</a:t>
            </a:r>
          </a:p>
          <a:p>
            <a:pPr algn="ctr"/>
            <a:endParaRPr lang="de-AT"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755780" y="267857"/>
            <a:ext cx="10860833" cy="3554819"/>
          </a:xfrm>
          <a:prstGeom prst="rect">
            <a:avLst/>
          </a:prstGeom>
          <a:noFill/>
        </p:spPr>
        <p:txBody>
          <a:bodyPr wrap="square" rtlCol="0">
            <a:spAutoFit/>
          </a:bodyPr>
          <a:lstStyle/>
          <a:p>
            <a:pPr algn="ctr"/>
            <a:r>
              <a:rPr lang="en-US" altLang="en-US" sz="4500" dirty="0">
                <a:solidFill>
                  <a:schemeClr val="bg1"/>
                </a:solidFill>
              </a:rPr>
              <a:t>The station will be able to measure particulate matter (PM) 2.5 fine particulates; coarser PM10 particulates; black carbon, which is an indicator of something “primarily like diesel smoke;” and wood smoke. </a:t>
            </a:r>
            <a:endParaRPr lang="en-GB" sz="4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285748" y="0"/>
            <a:ext cx="11620501" cy="4708981"/>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 did the Saugus, Massachusetts, Board of Health vote unanimously to approve the installation of an air quality monitoring station in town?</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202634" y="1008751"/>
            <a:ext cx="11786732" cy="4401205"/>
          </a:xfrm>
          <a:prstGeom prst="rect">
            <a:avLst/>
          </a:prstGeom>
          <a:noFill/>
        </p:spPr>
        <p:txBody>
          <a:bodyPr wrap="square" rtlCol="0">
            <a:spAutoFit/>
          </a:bodyPr>
          <a:lstStyle/>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closer you’re getting to the (industrial) facility, the more you’re measuring the impact of that facility; the closer you’re getting to residences, the more you’re measuring what residents are exposed </a:t>
            </a: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 </a:t>
            </a:r>
            <a:endParaRPr lang="de-AT" sz="6000" i="1" dirty="0">
              <a:solidFill>
                <a:schemeClr val="bg1"/>
              </a:solidFill>
              <a:effectLst>
                <a:outerShdw blurRad="38100" dist="38100" dir="2700000" algn="tl">
                  <a:srgbClr val="000000">
                    <a:alpha val="43137"/>
                  </a:srgbClr>
                </a:outerShdw>
              </a:effectLst>
              <a:highlight>
                <a:srgbClr val="000080"/>
              </a:highligh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326571" y="0"/>
            <a:ext cx="11714714" cy="5247590"/>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 is this PM2.5 monitor planned to be located near a Saugus, Massachusetts industrial plant not particularly helpful in stopping polluting indoor residential wood burning?</a:t>
            </a:r>
            <a:endPar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335874" y="381410"/>
            <a:ext cx="11755818" cy="5016758"/>
          </a:xfrm>
          <a:prstGeom prst="rect">
            <a:avLst/>
          </a:prstGeom>
          <a:noFill/>
        </p:spPr>
        <p:txBody>
          <a:bodyPr wrap="square" rtlCol="0">
            <a:spAutoFit/>
          </a:bodyPr>
          <a:lstStyle/>
          <a:p>
            <a:pPr algn="ctr">
              <a:buFontTx/>
              <a:buNone/>
            </a:pPr>
            <a:r>
              <a:rPr lang="en-US" altLang="en-US" sz="4000" dirty="0">
                <a:solidFill>
                  <a:schemeClr val="bg1"/>
                </a:solidFill>
              </a:rPr>
              <a:t>The Saugus, Massachusetts equipment differs from other pieces of consumer-grade air-monitoring equipment, like the PurpleAir. “The ones that we’ll be putting in are made for regulatory decisions. The data gets collected and compared to the EPA’s health-based standards and is submitted to (the) EPA. If we’re not meeting the (health-based standards), then the state is required to take action at that point,” </a:t>
            </a:r>
            <a:endParaRPr lang="en-US" altLang="en-US" sz="4000" dirty="0"/>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4916656" y="4248760"/>
            <a:ext cx="3290887" cy="245268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89249" y="442410"/>
            <a:ext cx="11523306" cy="4624111"/>
          </a:xfrm>
          <a:prstGeom prst="rect">
            <a:avLst/>
          </a:prstGeom>
        </p:spPr>
        <p:txBody>
          <a:bodyPr vert="horz" lIns="91440" tIns="45720" rIns="91440" bIns="45720" rtlCol="0" anchor="ctr">
            <a:normAutofit fontScale="25000" lnSpcReduction="20000"/>
          </a:bodyPr>
          <a:lstStyle/>
          <a:p>
            <a:pPr algn="ctr">
              <a:lnSpc>
                <a:spcPct val="90000"/>
              </a:lnSpc>
              <a:spcAft>
                <a:spcPts val="600"/>
              </a:spcAft>
            </a:pPr>
            <a:r>
              <a:rPr lang="en-US" sz="18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lnSpc>
                <a:spcPct val="90000"/>
              </a:lnSpc>
              <a:spcAft>
                <a:spcPts val="600"/>
              </a:spcAft>
            </a:pPr>
            <a:r>
              <a:rPr lang="en-US" sz="24000" dirty="0">
                <a:solidFill>
                  <a:schemeClr val="bg1"/>
                </a:solidFill>
                <a:effectLst>
                  <a:outerShdw blurRad="38100" dist="38100" dir="2700000" algn="tl">
                    <a:srgbClr val="000000">
                      <a:alpha val="43137"/>
                    </a:srgbClr>
                  </a:outerShdw>
                </a:effectLst>
                <a:ea typeface="Segoe UI Black" panose="020B0A02040204020203" pitchFamily="34" charset="0"/>
              </a:rPr>
              <a:t>What reason was given by the Mass DEP representative for not using PurpleAir PM2.5 data to take state action to stop the PM2.5 that is detected by a PurpleAir PM2.5 monitor?</a:t>
            </a:r>
            <a:endParaRPr lang="en-US" sz="24000" dirty="0">
              <a:effectLst>
                <a:outerShdw blurRad="38100" dist="38100" dir="2700000" algn="tl">
                  <a:srgbClr val="000000">
                    <a:alpha val="43137"/>
                  </a:srgbClr>
                </a:outerShdw>
              </a:effectLst>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202634" y="540122"/>
            <a:ext cx="11594391" cy="3785652"/>
          </a:xfrm>
          <a:prstGeom prst="rect">
            <a:avLst/>
          </a:prstGeom>
          <a:noFill/>
        </p:spPr>
        <p:txBody>
          <a:bodyPr wrap="square" rtlCol="0">
            <a:spAutoFit/>
          </a:bodyPr>
          <a:lstStyle/>
          <a:p>
            <a:pPr algn="ctr"/>
            <a:r>
              <a:rPr lang="en-US" sz="6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Put more PurpleAir PM2.5 monitors</a:t>
            </a:r>
            <a:r>
              <a:rPr lang="en-US" sz="6000" dirty="0">
                <a:solidFill>
                  <a:schemeClr val="bg1"/>
                </a:solidFill>
                <a:latin typeface="Aptos" panose="020B0004020202020204" pitchFamily="34" charset="0"/>
                <a:ea typeface="Aptos" panose="020B0004020202020204" pitchFamily="34" charset="0"/>
                <a:cs typeface="Times New Roman" panose="02020603050405020304" pitchFamily="18" charset="0"/>
              </a:rPr>
              <a:t>, in more hyper-localized areas, close to indoor residential wood burning, in Massachusetts. </a:t>
            </a:r>
            <a:r>
              <a:rPr lang="en-US" sz="6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326571" y="518574"/>
            <a:ext cx="11865429" cy="4862870"/>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5000" dirty="0">
                <a:solidFill>
                  <a:schemeClr val="bg1"/>
                </a:solidFill>
              </a:rPr>
              <a:t>In addition to passing local ordinances against PM2.5 above NAAQS limits, what can Massachusetts residents do to win the right to clean air free of wood smoke from nearby indoor residential wood burning?</a:t>
            </a:r>
            <a:endParaRPr lang="de-AT"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121298" y="0"/>
            <a:ext cx="12070702" cy="563231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 a physician I saw many patients suffer and die from lung disease. Wood burning was often a factor. One of the questions I’d ask of a patient with a respiratory illness was whether they used a wood stove.  </a:t>
            </a:r>
            <a:endParaRPr lang="de-AT" sz="6000" dirty="0"/>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0" y="0"/>
            <a:ext cx="11902906" cy="48936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6000" dirty="0">
                <a:solidFill>
                  <a:schemeClr val="bg1"/>
                </a:solidFill>
              </a:rPr>
              <a:t>What did the physician comment in support of Massachusetts Senate Bill </a:t>
            </a:r>
            <a:r>
              <a:rPr lang="nl-NL" altLang="en-US" sz="6000" dirty="0">
                <a:solidFill>
                  <a:schemeClr val="bg1"/>
                </a:solidFill>
              </a:rPr>
              <a:t>S.2137, House Bill H.3211 </a:t>
            </a:r>
            <a:r>
              <a:rPr lang="en-US" altLang="en-US" sz="6000" dirty="0">
                <a:solidFill>
                  <a:schemeClr val="bg1"/>
                </a:solidFill>
              </a:rPr>
              <a:t>say about wood burning and human health?</a:t>
            </a: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577444"/>
            <a:ext cx="11196784" cy="3785652"/>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Make Wood Burning in Massachusetts ineligible for state government subsidies.</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513184" y="796303"/>
            <a:ext cx="11122089" cy="420115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6500" dirty="0">
                <a:solidFill>
                  <a:schemeClr val="bg1"/>
                </a:solidFill>
              </a:rPr>
              <a:t>What would Massachusetts state Senate Bill S.2137, House Bill H.3211 do if enacted?</a:t>
            </a:r>
            <a:endPar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428180"/>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688061" y="621190"/>
            <a:ext cx="10815873" cy="6001643"/>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New York State Wood Smoke PurpleAir PM2.5 Monitors.</a:t>
            </a:r>
          </a:p>
        </p:txBody>
      </p:sp>
      <p:pic>
        <p:nvPicPr>
          <p:cNvPr id="9" name="rhyme time">
            <a:hlinkClick r:id="" action="ppaction://media"/>
            <a:extLst>
              <a:ext uri="{FF2B5EF4-FFF2-40B4-BE49-F238E27FC236}">
                <a16:creationId xmlns:a16="http://schemas.microsoft.com/office/drawing/2014/main" id="{9E9063AA-B8A9-4791-86E0-82BFDBA2B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4" y="152877"/>
            <a:ext cx="468313" cy="468313"/>
          </a:xfrm>
          <a:prstGeom prst="rect">
            <a:avLst/>
          </a:prstGeom>
        </p:spPr>
      </p:pic>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36790" y="382555"/>
            <a:ext cx="11755210" cy="470898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Adam Gomez primary (D - Hampden), Orlando Ramos cosponsor (D - Ninth Hampden), Jack Patrick Lewis cosponsor (D - Seventh Middlesex), and Joanne M. Comerford.  </a:t>
            </a:r>
            <a:endParaRPr lang="de-AT" sz="6000" i="1" dirty="0">
              <a:solidFill>
                <a:schemeClr val="bg1"/>
              </a:solidFill>
              <a:effectLst>
                <a:outerShdw blurRad="38100" dist="38100" dir="2700000" algn="tl">
                  <a:srgbClr val="000000">
                    <a:alpha val="43137"/>
                  </a:srgbClr>
                </a:outerShdw>
              </a:effectLst>
              <a:highlight>
                <a:srgbClr val="000080"/>
              </a:highligh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 y="676568"/>
            <a:ext cx="12192000" cy="572464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5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are the Massachusetts state legislature sponsors of Massachusetts Senate Bill S.2137 and House Bill H.3211?</a:t>
            </a:r>
          </a:p>
          <a:p>
            <a:pPr algn="ctr"/>
            <a:endParaRPr lang="de-AT" sz="5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457200" y="361855"/>
            <a:ext cx="11635273" cy="5755422"/>
          </a:xfrm>
          <a:prstGeom prst="rect">
            <a:avLst/>
          </a:prstGeom>
          <a:noFill/>
        </p:spPr>
        <p:txBody>
          <a:bodyPr wrap="square" rtlCol="0">
            <a:spAutoFit/>
          </a:bodyPr>
          <a:lstStyle/>
          <a:p>
            <a:pPr algn="ctr">
              <a:buFontTx/>
              <a:buNone/>
            </a:pPr>
            <a:r>
              <a:rPr lang="en-US" altLang="en-US" sz="5000" dirty="0">
                <a:solidFill>
                  <a:schemeClr val="bg1"/>
                </a:solidFill>
              </a:rPr>
              <a:t>Our money spent on higher utility rates, in the form of subsidies, should go to other non-emitting technologies under the APS such as solar hot water, air source heat pumps, and geothermal systems, instead of forcing ratepayers to pay for the expansion of large-scale wood burning.</a:t>
            </a: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50716" y="366623"/>
            <a:ext cx="11811129" cy="61247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marL="0" indent="0" algn="ctr">
              <a:buFontTx/>
              <a:buNone/>
            </a:pPr>
            <a:r>
              <a:rPr lang="en-US" altLang="en-US" sz="5000" dirty="0">
                <a:solidFill>
                  <a:schemeClr val="bg1"/>
                </a:solidFill>
              </a:rPr>
              <a:t>What did the physician comment in support of Massachusetts Senate Bill S.2137, House Bill H.3211 say about wasted taxpayer subsidies for wood burning versus state money supporting truly clean energy?</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889515" y="467723"/>
            <a:ext cx="10189029" cy="4708981"/>
          </a:xfrm>
          <a:prstGeom prst="rect">
            <a:avLst/>
          </a:prstGeom>
          <a:noFill/>
        </p:spPr>
        <p:txBody>
          <a:bodyPr wrap="square" rtlCol="0">
            <a:spAutoFit/>
          </a:bodyPr>
          <a:lstStyle/>
          <a:p>
            <a:pPr algn="ctr">
              <a:buFontTx/>
              <a:buNone/>
            </a:pPr>
            <a:r>
              <a:rPr lang="en-US" altLang="en-US" sz="5000" dirty="0">
                <a:solidFill>
                  <a:schemeClr val="bg1"/>
                </a:solidFill>
              </a:rPr>
              <a:t>S.2137/H.3211 will make commercial scaled and institutional heating facilities that burn wood fuels ineligible for subsidies under Massachusetts’ Alternative Energy Portfolio Standard (APS). </a:t>
            </a:r>
            <a:endParaRPr lang="en-US" altLang="en-US" sz="5000" dirty="0"/>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497633" y="167313"/>
            <a:ext cx="11196734" cy="550920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7000" dirty="0">
                <a:solidFill>
                  <a:schemeClr val="bg1"/>
                </a:solidFill>
              </a:rPr>
              <a:t>How is the Massachusetts state Senate Bill S.2137, House Bill H.3211 best described?</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511625" y="467723"/>
            <a:ext cx="11168743" cy="4939814"/>
          </a:xfrm>
          <a:prstGeom prst="rect">
            <a:avLst/>
          </a:prstGeom>
          <a:noFill/>
        </p:spPr>
        <p:txBody>
          <a:bodyPr wrap="square" rtlCol="0">
            <a:spAutoFit/>
          </a:bodyPr>
          <a:lstStyle/>
          <a:p>
            <a:pPr algn="ctr"/>
            <a:r>
              <a:rPr lang="en-US" altLang="en-US" sz="4500" dirty="0">
                <a:solidFill>
                  <a:schemeClr val="bg1"/>
                </a:solidFill>
              </a:rPr>
              <a:t>A child living across the street from the Clean Air Coordinator of Healthy Climate Wisconsin was recently diagnosed with asthma, and the coordinator’s own daughter is displaying similar asthma symptoms, a type of respiratory condition that is likely preventable if the air is cleaned up. </a:t>
            </a:r>
            <a:endParaRPr lang="de-AT" sz="4500" dirty="0"/>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50714" y="414419"/>
            <a:ext cx="11890567" cy="46628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altLang="en-US" sz="4500" dirty="0">
                <a:solidFill>
                  <a:schemeClr val="bg1"/>
                </a:solidFill>
              </a:rPr>
              <a:t>Why did the Clean Air Coordinator of Healthy Climate Wisconsin, and former Beloit city council member, request that the Wisconsin Department of Natural Resources (WI DNR) install an EPA regulatory PM2.5 monitor in Beloit?</a:t>
            </a:r>
            <a:endParaRPr lang="de-AT" sz="4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428738" y="467723"/>
            <a:ext cx="11560628" cy="4708981"/>
          </a:xfrm>
          <a:prstGeom prst="rect">
            <a:avLst/>
          </a:prstGeom>
          <a:noFill/>
        </p:spPr>
        <p:txBody>
          <a:bodyPr wrap="square" rtlCol="0">
            <a:spAutoFit/>
          </a:bodyPr>
          <a:lstStyle/>
          <a:p>
            <a:pPr algn="ctr">
              <a:spcBef>
                <a:spcPct val="50000"/>
              </a:spcBef>
              <a:defRPr/>
            </a:pPr>
            <a:r>
              <a:rPr lang="en-US" altLang="en-US" sz="6000" dirty="0">
                <a:solidFill>
                  <a:schemeClr val="bg1"/>
                </a:solidFill>
              </a:rPr>
              <a:t>The Wisconsin DNR said the agency used to measure particle pollution in Superior, Wisconsin, but the agency currently lacks funding to support monitoring in the area. </a:t>
            </a: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50716" y="0"/>
            <a:ext cx="11773806" cy="7355860"/>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 Douglas County board member expressed concern about a lack of air monitoring in Superior. Why did the Wisconsin DNR say no to a PM2.5 regulatory monitor there</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02637" y="801307"/>
            <a:ext cx="11868539" cy="3785652"/>
          </a:xfrm>
          <a:prstGeom prst="rect">
            <a:avLst/>
          </a:prstGeom>
          <a:noFill/>
        </p:spPr>
        <p:txBody>
          <a:bodyPr wrap="square" rtlCol="0">
            <a:spAutoFit/>
          </a:bodyPr>
          <a:lstStyle/>
          <a:p>
            <a:pPr algn="ctr">
              <a:buFontTx/>
              <a:buNone/>
            </a:pPr>
            <a:r>
              <a:rPr lang="en-US" altLang="en-US" sz="8000" dirty="0">
                <a:solidFill>
                  <a:schemeClr val="bg1"/>
                </a:solidFill>
              </a:rPr>
              <a:t>Currently, there are 16 sites across Wisconsin measuring PM2.5 pollution. </a:t>
            </a: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298580" y="208255"/>
            <a:ext cx="11742704" cy="5324535"/>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altLang="en-US" sz="5000" dirty="0">
                <a:solidFill>
                  <a:schemeClr val="bg1"/>
                </a:solidFill>
              </a:rPr>
              <a:t>Why is the only change the Wisconsin DNR  is proposing is to work with the Ho-Chunk Nation to partner on adding two sites that would monitor fine particle pollution in Jackson and Monroe counties beginning in January of 2025? </a:t>
            </a:r>
            <a:endParaRPr lang="de-AT" sz="5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F99B1A20-2639-4F29-EA6C-2C7A1108748D}"/>
              </a:ext>
            </a:extLst>
          </p:cNvPr>
          <p:cNvSpPr txBox="1"/>
          <p:nvPr/>
        </p:nvSpPr>
        <p:spPr>
          <a:xfrm>
            <a:off x="202634" y="590967"/>
            <a:ext cx="11871177" cy="4708981"/>
          </a:xfrm>
          <a:prstGeom prst="rect">
            <a:avLst/>
          </a:prstGeom>
          <a:noFill/>
        </p:spPr>
        <p:txBody>
          <a:bodyPr wrap="square">
            <a:spAutoFit/>
          </a:bodyPr>
          <a:lstStyle/>
          <a:p>
            <a:pPr algn="ctr"/>
            <a:r>
              <a:rPr lang="en-US" altLang="en-US" sz="6000" dirty="0">
                <a:solidFill>
                  <a:schemeClr val="bg1"/>
                </a:solidFill>
              </a:rPr>
              <a:t>The Wisconsin Department of Natural Resources (WI DNR) must submit its 2025 plan for additional EPA Regulatory Monitors to the EPA by July 1, 2024.</a:t>
            </a:r>
            <a:r>
              <a:rPr lang="en-US"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endParaRPr lang="en-US" sz="6000" dirty="0"/>
          </a:p>
        </p:txBody>
      </p:sp>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0" y="102638"/>
            <a:ext cx="11700588" cy="5878532"/>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lnSpc>
                <a:spcPct val="90000"/>
              </a:lnSpc>
              <a:spcAft>
                <a:spcPts val="600"/>
              </a:spcAft>
            </a:pPr>
            <a:r>
              <a:rPr lang="en-US"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6000" dirty="0">
                <a:solidFill>
                  <a:schemeClr val="bg1"/>
                </a:solidFill>
                <a:effectLst>
                  <a:outerShdw blurRad="38100" dist="38100" dir="2700000" algn="tl">
                    <a:srgbClr val="000000">
                      <a:alpha val="43137"/>
                    </a:srgbClr>
                  </a:outerShdw>
                </a:effectLst>
                <a:ea typeface="Segoe UI Black" panose="020B0A02040204020203" pitchFamily="34" charset="0"/>
              </a:rPr>
              <a:t>When must the Wisconsin Department of Natural Resources (WI DNR) </a:t>
            </a:r>
            <a:r>
              <a:rPr lang="en-US" altLang="en-US" sz="6000" dirty="0">
                <a:solidFill>
                  <a:schemeClr val="bg1"/>
                </a:solidFill>
              </a:rPr>
              <a:t>submit its 2025 plan for adding EPA Regulatory Monitors </a:t>
            </a:r>
          </a:p>
          <a:p>
            <a:pPr algn="ctr">
              <a:lnSpc>
                <a:spcPct val="90000"/>
              </a:lnSpc>
              <a:spcAft>
                <a:spcPts val="600"/>
              </a:spcAft>
            </a:pPr>
            <a:r>
              <a:rPr lang="en-US" altLang="en-US" sz="6000" dirty="0">
                <a:solidFill>
                  <a:schemeClr val="bg1"/>
                </a:solidFill>
              </a:rPr>
              <a:t>to the EPA?</a:t>
            </a:r>
            <a:endParaRPr lang="de-AT" sz="6000" i="1" dirty="0">
              <a:solidFill>
                <a:schemeClr val="bg1"/>
              </a:solidFill>
              <a:effectLst>
                <a:outerShdw blurRad="38100" dist="38100" dir="2700000" algn="tl">
                  <a:srgbClr val="000000">
                    <a:alpha val="43137"/>
                  </a:srgbClr>
                </a:outerShdw>
              </a:effectLst>
              <a:ea typeface="Segoe UI Black" panose="020B0A02040204020203" pitchFamily="34" charset="0"/>
            </a:endParaRPr>
          </a:p>
          <a:p>
            <a:pPr algn="ctr">
              <a:lnSpc>
                <a:spcPct val="90000"/>
              </a:lnSpc>
              <a:spcAft>
                <a:spcPts val="600"/>
              </a:spcAft>
            </a:pPr>
            <a:endParaRPr lang="en-US"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335902" y="701880"/>
            <a:ext cx="11495314" cy="4616648"/>
          </a:xfrm>
          <a:prstGeom prst="rect">
            <a:avLst/>
          </a:prstGeom>
          <a:noFill/>
        </p:spPr>
        <p:txBody>
          <a:bodyPr wrap="square" rtlCol="0">
            <a:spAutoFit/>
          </a:bodyPr>
          <a:lstStyle/>
          <a:p>
            <a:pPr algn="ctr"/>
            <a:r>
              <a:rPr lang="en-US" sz="49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EPA regulatory monitors are usually located near industrial sources of pollution. EPA regulatory monitors are not usually hyper-locally located in residential neighborhoods near indoor residential </a:t>
            </a:r>
          </a:p>
          <a:p>
            <a:pPr algn="ctr"/>
            <a:r>
              <a:rPr lang="en-US" sz="49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wood burning sources of pollution.</a:t>
            </a:r>
            <a:endParaRPr lang="en-GB" sz="49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335901" y="-188511"/>
            <a:ext cx="11448661" cy="5816977"/>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altLang="en-US" sz="5000" dirty="0">
                <a:solidFill>
                  <a:schemeClr val="bg1"/>
                </a:solidFill>
              </a:rPr>
              <a:t>Why are PurpleAir PM2.5 monitors better suited than EPA regulatory PM2.5 monitors to detect indoor residential wood burning pollution in Beloit and Superior, Wisconsin, for example?</a:t>
            </a:r>
            <a:endParaRPr lang="de-AT" sz="5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0" y="1338269"/>
            <a:ext cx="12111135" cy="3170099"/>
          </a:xfrm>
          <a:prstGeom prst="rect">
            <a:avLst/>
          </a:prstGeom>
          <a:noFill/>
        </p:spPr>
        <p:txBody>
          <a:bodyPr wrap="square" rtlCol="0">
            <a:spAutoFit/>
          </a:bodyPr>
          <a:lstStyle/>
          <a:p>
            <a:pPr algn="ctr"/>
            <a:r>
              <a:rPr lang="en-GB"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Use percentage of PM2.5 over NAAQS in the yard of a near </a:t>
            </a:r>
            <a:r>
              <a:rPr lang="en-GB" sz="5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neighbor</a:t>
            </a:r>
            <a:r>
              <a:rPr lang="en-GB" sz="5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of an outdoor wood burner instead of NSPS* as proof of pollution. *NSPS is New Source Performance Standards</a:t>
            </a:r>
            <a:endParaRPr lang="en-GB" sz="5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50716" y="208255"/>
            <a:ext cx="11890568" cy="52014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Reason 1: Why not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use</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NSPS for wood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stoves</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stop PM2.5 air pollution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affecting</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health</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of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near</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neighbors</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65314" y="382555"/>
            <a:ext cx="11759703" cy="4708981"/>
          </a:xfrm>
          <a:prstGeom prst="rect">
            <a:avLst/>
          </a:prstGeom>
          <a:noFill/>
        </p:spPr>
        <p:txBody>
          <a:bodyPr wrap="square" rtlCol="0">
            <a:spAutoFit/>
          </a:bodyPr>
          <a:lstStyle/>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Office of the Attorney General </a:t>
            </a:r>
          </a:p>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 I G), Watchdog of the EPA stated in February 2023 that the EPA’s NSPS wood stove certification was a failed program.</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150716" y="74646"/>
            <a:ext cx="11470881" cy="6709529"/>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Reason 2: Why not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NSPS for wood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stoves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stop PM2.5 air pollution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affecting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health</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of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near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neighbors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599960" y="387035"/>
            <a:ext cx="11016652"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688062" y="509142"/>
            <a:ext cx="10825914" cy="501675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8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 </a:t>
            </a:r>
            <a:r>
              <a:rPr lang="de-AT" sz="80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Saugus</a:t>
            </a:r>
            <a:r>
              <a:rPr lang="de-AT" sz="8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Massachusetts PM2.5 </a:t>
            </a:r>
            <a:r>
              <a:rPr lang="de-AT" sz="80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industrial</a:t>
            </a:r>
            <a:r>
              <a:rPr lang="de-AT" sz="8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EPA </a:t>
            </a:r>
            <a:r>
              <a:rPr lang="de-AT" sz="80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regulatory</a:t>
            </a:r>
            <a:r>
              <a:rPr lang="de-AT" sz="8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Monitor.</a:t>
            </a:r>
          </a:p>
        </p:txBody>
      </p:sp>
      <p:pic>
        <p:nvPicPr>
          <p:cNvPr id="3" name="movie classsics">
            <a:hlinkClick r:id="" action="ppaction://media"/>
            <a:extLst>
              <a:ext uri="{FF2B5EF4-FFF2-40B4-BE49-F238E27FC236}">
                <a16:creationId xmlns:a16="http://schemas.microsoft.com/office/drawing/2014/main" id="{2399385E-372E-4358-A2E4-AF38DC8F68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647" y="152796"/>
            <a:ext cx="468313" cy="468313"/>
          </a:xfrm>
          <a:prstGeom prst="rect">
            <a:avLst/>
          </a:prstGeom>
        </p:spPr>
      </p:pic>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114795" y="533037"/>
            <a:ext cx="11962403" cy="4324261"/>
          </a:xfrm>
          <a:prstGeom prst="rect">
            <a:avLst/>
          </a:prstGeom>
          <a:noFill/>
        </p:spPr>
        <p:txBody>
          <a:bodyPr wrap="square" rtlCol="0">
            <a:spAutoFit/>
          </a:bodyPr>
          <a:lstStyle/>
          <a:p>
            <a:pPr algn="ct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10 U.S. State Attorneys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sued</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EPA in August 2023 to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improve</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NSPS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program</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but in Spring 2023 the EPA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had</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already</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replied</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any</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changes</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could</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only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possibly</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happen in 2027.</a:t>
            </a:r>
            <a:endParaRPr lang="en-GB"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50715" y="102637"/>
            <a:ext cx="11960419" cy="3785652"/>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Reason 3: Why not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use</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NSPS for wood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stoves</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stop PM2.5 air pollution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affecting</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health</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of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near</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neighbors</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56554" y="631960"/>
            <a:ext cx="11732812" cy="4401205"/>
          </a:xfrm>
          <a:prstGeom prst="rect">
            <a:avLst/>
          </a:prstGeom>
          <a:noFill/>
        </p:spPr>
        <p:txBody>
          <a:bodyPr wrap="square" rtlCol="0">
            <a:spAutoFit/>
          </a:bodyPr>
          <a:lstStyle/>
          <a:p>
            <a:pPr algn="ctr"/>
            <a:r>
              <a:rPr lang="de-AT" sz="6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Go to your </a:t>
            </a:r>
            <a:r>
              <a:rPr lang="de-AT" sz="6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local</a:t>
            </a:r>
            <a:r>
              <a:rPr lang="de-AT" sz="6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Health Department, or </a:t>
            </a:r>
            <a:r>
              <a:rPr lang="de-AT" sz="6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even</a:t>
            </a:r>
            <a:r>
              <a:rPr lang="de-AT" sz="6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the United States Department of Health and Human </a:t>
            </a:r>
            <a:r>
              <a:rPr lang="de-AT" sz="68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services</a:t>
            </a:r>
            <a:r>
              <a:rPr lang="de-AT" sz="6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6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2" y="442411"/>
            <a:ext cx="12192000" cy="4324261"/>
          </a:xfrm>
          <a:prstGeom prst="rect">
            <a:avLst/>
          </a:prstGeom>
          <a:noFill/>
        </p:spPr>
        <p:txBody>
          <a:bodyPr wrap="square" rtlCol="0">
            <a:spAutoFit/>
          </a:bodyPr>
          <a:lstStyle/>
          <a:p>
            <a:pPr algn="ctr"/>
            <a:r>
              <a:rPr lang="de-AT" sz="5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Where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could</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PurpleAir Monitor owners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are near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neighbors</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of indoor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residential</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wood stove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burners</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go</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with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their</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data</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on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percentage</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above</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NAAQS?</a:t>
            </a:r>
            <a:endParaRPr lang="de-AT" sz="5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670947" y="911023"/>
            <a:ext cx="11732812" cy="3785652"/>
          </a:xfrm>
          <a:prstGeom prst="rect">
            <a:avLst/>
          </a:prstGeom>
          <a:noFill/>
        </p:spPr>
        <p:txBody>
          <a:bodyPr wrap="square" rtlCol="0">
            <a:spAutoFit/>
          </a:bodyPr>
          <a:lstStyle/>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PurpleAir PM2.5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monitors</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are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already</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used</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on EPA AirNow Maps of Smoke and Fire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alongside</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$100,000 </a:t>
            </a:r>
          </a:p>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EPA PM2.5 </a:t>
            </a:r>
            <a:r>
              <a:rPr lang="de-AT" sz="6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monitors</a:t>
            </a: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827543"/>
            <a:ext cx="12192000" cy="424731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 are PurpleAir PM2.5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monitors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best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resident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owned</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monitors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collect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data</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on air pollution?</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0" y="701880"/>
            <a:ext cx="11732812" cy="2862322"/>
          </a:xfrm>
          <a:prstGeom prst="rect">
            <a:avLst/>
          </a:prstGeom>
          <a:noFill/>
        </p:spPr>
        <p:txBody>
          <a:bodyPr wrap="square" rtlCol="0">
            <a:spAutoFit/>
          </a:bodyPr>
          <a:lstStyle/>
          <a:p>
            <a:pPr algn="ct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 times 0.514)</a:t>
            </a:r>
          </a:p>
          <a:p>
            <a:pPr algn="ct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plus 1.8304</a:t>
            </a:r>
            <a:endParaRPr lang="en-GB"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93065" y="-4567"/>
            <a:ext cx="12192000" cy="5324535"/>
          </a:xfrm>
          <a:prstGeom prst="rect">
            <a:avLst/>
          </a:prstGeom>
          <a:noFill/>
        </p:spPr>
        <p:txBody>
          <a:bodyPr wrap="square" rtlCol="0">
            <a:spAutoFit/>
          </a:bodyPr>
          <a:lstStyle/>
          <a:p>
            <a:pPr algn="ctr"/>
            <a:endParaRPr lang="de-AT" sz="5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simple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Mathematical</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Formula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Wisconsin Department of Natural Resources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uses</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correlate</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PurpleAir PM2.5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data</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with $100,000 EPA monitor </a:t>
            </a:r>
            <a:r>
              <a:rPr lang="de-AT" sz="5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data</a:t>
            </a:r>
            <a:r>
              <a:rPr lang="de-AT" sz="5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5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229591" y="1450646"/>
            <a:ext cx="11732812" cy="3785652"/>
          </a:xfrm>
          <a:prstGeom prst="rect">
            <a:avLst/>
          </a:prstGeom>
          <a:noFill/>
        </p:spPr>
        <p:txBody>
          <a:bodyPr wrap="square" rtlCol="0">
            <a:spAutoFit/>
          </a:bodyPr>
          <a:lstStyle/>
          <a:p>
            <a:pPr algn="ctr"/>
            <a:r>
              <a:rPr lang="de-AT" sz="8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Wood burning </a:t>
            </a:r>
            <a:r>
              <a:rPr lang="de-AT" sz="80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emits</a:t>
            </a:r>
            <a:r>
              <a:rPr lang="de-AT" sz="8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2.8 </a:t>
            </a:r>
            <a:r>
              <a:rPr lang="de-AT" sz="80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times</a:t>
            </a:r>
            <a:r>
              <a:rPr lang="de-AT" sz="8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de-AT" sz="80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the</a:t>
            </a:r>
            <a:r>
              <a:rPr lang="de-AT" sz="8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 O 2 &amp; PM2.5  </a:t>
            </a:r>
            <a:r>
              <a:rPr lang="de-AT" sz="80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as</a:t>
            </a:r>
            <a:r>
              <a:rPr lang="de-AT" sz="8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de-AT" sz="80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coal</a:t>
            </a:r>
            <a:r>
              <a:rPr lang="de-AT" sz="8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burning.</a:t>
            </a:r>
            <a:r>
              <a:rPr lang="de-AT" sz="1800" dirty="0">
                <a:effectLst/>
                <a:latin typeface="Aptos" panose="020B0004020202020204" pitchFamily="34" charset="0"/>
                <a:ea typeface="Aptos" panose="020B0004020202020204" pitchFamily="34" charset="0"/>
                <a:cs typeface="Times New Roman" panose="02020603050405020304" pitchFamily="18" charset="0"/>
              </a:rPr>
              <a:t>.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1519338"/>
            <a:ext cx="12192000"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the fossil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fuel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coal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burning cleaner than wood burning?</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229591" y="786632"/>
            <a:ext cx="11732812" cy="4524315"/>
          </a:xfrm>
          <a:prstGeom prst="rect">
            <a:avLst/>
          </a:prstGeom>
          <a:noFill/>
        </p:spPr>
        <p:txBody>
          <a:bodyPr wrap="square" rtlCol="0">
            <a:spAutoFit/>
          </a:bodyPr>
          <a:lstStyle/>
          <a:p>
            <a:pPr algn="ct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Wood burning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emits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450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PM2.5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fossil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fuel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natural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gas burning.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388885" y="763273"/>
            <a:ext cx="12969766" cy="443198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the fossil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fuel</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natural</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gas </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burning cleaner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than</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wood burning?</a:t>
            </a: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229591" y="1157821"/>
            <a:ext cx="11732812" cy="3785652"/>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Wood burning emissions are 90% PM2.5, particulate matter of 2.5 micrometer size, the perfect size to infiltrate the human lung, setting off a cascade of human health problems and early deaths.</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436982" y="0"/>
            <a:ext cx="11318032" cy="537070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8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 wood burning </a:t>
            </a:r>
            <a:r>
              <a:rPr lang="de-AT" sz="8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emissions</a:t>
            </a:r>
            <a:endParaRPr lang="de-AT" sz="8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8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8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harmful</a:t>
            </a:r>
            <a:r>
              <a:rPr lang="de-AT" sz="8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to human </a:t>
            </a:r>
            <a:r>
              <a:rPr lang="de-AT" sz="8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health</a:t>
            </a:r>
            <a:r>
              <a:rPr lang="de-AT" sz="8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0" y="483779"/>
            <a:ext cx="12192000" cy="4708981"/>
          </a:xfrm>
          <a:prstGeom prst="rect">
            <a:avLst/>
          </a:prstGeom>
          <a:noFill/>
        </p:spPr>
        <p:txBody>
          <a:bodyPr wrap="square">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Get a PurpleAir PM2.5 monitor, download data, or your local Health Department can download PM2.5 data during ordinary government working hours.</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0" y="208255"/>
            <a:ext cx="12036489" cy="433965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can</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 do to stop PM2.5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emissions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from</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neighborhood</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indoor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residential</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wood burning?</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498920"/>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082351" y="621109"/>
            <a:ext cx="10021078" cy="5863144"/>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 Massachusetts State Senate Bill </a:t>
            </a:r>
            <a:r>
              <a:rPr lang="de-AT" sz="75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to</a:t>
            </a: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de-AT" sz="75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take</a:t>
            </a: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Wood Burning off </a:t>
            </a:r>
            <a:r>
              <a:rPr lang="de-AT" sz="75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the</a:t>
            </a: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de-AT" sz="75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Renewable</a:t>
            </a:r>
            <a:r>
              <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Designation. </a:t>
            </a:r>
          </a:p>
        </p:txBody>
      </p:sp>
      <p:pic>
        <p:nvPicPr>
          <p:cNvPr id="2" name="broadway musicals">
            <a:hlinkClick r:id="" action="ppaction://media"/>
            <a:extLst>
              <a:ext uri="{FF2B5EF4-FFF2-40B4-BE49-F238E27FC236}">
                <a16:creationId xmlns:a16="http://schemas.microsoft.com/office/drawing/2014/main" id="{B147AAAF-84AA-4B15-ACEB-3149768C1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2119</Words>
  <Application>Microsoft Office PowerPoint</Application>
  <PresentationFormat>Widescreen</PresentationFormat>
  <Paragraphs>215</Paragraphs>
  <Slides>75</Slides>
  <Notes>0</Notes>
  <HiddenSlides>0</HiddenSlides>
  <MMClips>67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AcmeFont</vt:lpstr>
      <vt:lpstr>Aptos</vt:lpstr>
      <vt:lpstr>Arial</vt:lpstr>
      <vt:lpstr>Calibri</vt:lpstr>
      <vt:lpstr>Calibri Light</vt:lpstr>
      <vt:lpstr>Segoe UI Black</vt:lpstr>
      <vt:lpstr>Sitka Banner</vt:lpstr>
      <vt:lpstr>Office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lindakarr2@gmail.com</cp:lastModifiedBy>
  <cp:revision>202</cp:revision>
  <dcterms:created xsi:type="dcterms:W3CDTF">2020-09-28T08:30:51Z</dcterms:created>
  <dcterms:modified xsi:type="dcterms:W3CDTF">2024-06-13T21:28:20Z</dcterms:modified>
</cp:coreProperties>
</file>