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77"/>
  </p:handoutMasterIdLst>
  <p:sldIdLst>
    <p:sldId id="329" r:id="rId2"/>
    <p:sldId id="257" r:id="rId3"/>
    <p:sldId id="335" r:id="rId4"/>
    <p:sldId id="341" r:id="rId5"/>
    <p:sldId id="336" r:id="rId6"/>
    <p:sldId id="260" r:id="rId7"/>
    <p:sldId id="337" r:id="rId8"/>
    <p:sldId id="261" r:id="rId9"/>
    <p:sldId id="338" r:id="rId10"/>
    <p:sldId id="259" r:id="rId11"/>
    <p:sldId id="339" r:id="rId12"/>
    <p:sldId id="262" r:id="rId13"/>
    <p:sldId id="340" r:id="rId14"/>
    <p:sldId id="263" r:id="rId15"/>
    <p:sldId id="264" r:id="rId16"/>
    <p:sldId id="266" r:id="rId17"/>
    <p:sldId id="301" r:id="rId18"/>
    <p:sldId id="269" r:id="rId19"/>
    <p:sldId id="300" r:id="rId20"/>
    <p:sldId id="270" r:id="rId21"/>
    <p:sldId id="299" r:id="rId22"/>
    <p:sldId id="271" r:id="rId23"/>
    <p:sldId id="330" r:id="rId24"/>
    <p:sldId id="272" r:id="rId25"/>
    <p:sldId id="333" r:id="rId26"/>
    <p:sldId id="334" r:id="rId27"/>
    <p:sldId id="304" r:id="rId28"/>
    <p:sldId id="275" r:id="rId29"/>
    <p:sldId id="305" r:id="rId30"/>
    <p:sldId id="276" r:id="rId31"/>
    <p:sldId id="306" r:id="rId32"/>
    <p:sldId id="277" r:id="rId33"/>
    <p:sldId id="307" r:id="rId34"/>
    <p:sldId id="278" r:id="rId35"/>
    <p:sldId id="308" r:id="rId36"/>
    <p:sldId id="279" r:id="rId37"/>
    <p:sldId id="309" r:id="rId38"/>
    <p:sldId id="280" r:id="rId39"/>
    <p:sldId id="310" r:id="rId40"/>
    <p:sldId id="281" r:id="rId41"/>
    <p:sldId id="311" r:id="rId42"/>
    <p:sldId id="282" r:id="rId43"/>
    <p:sldId id="312" r:id="rId44"/>
    <p:sldId id="283" r:id="rId45"/>
    <p:sldId id="313" r:id="rId46"/>
    <p:sldId id="284" r:id="rId47"/>
    <p:sldId id="314" r:id="rId48"/>
    <p:sldId id="285" r:id="rId49"/>
    <p:sldId id="315" r:id="rId50"/>
    <p:sldId id="286" r:id="rId51"/>
    <p:sldId id="316" r:id="rId52"/>
    <p:sldId id="287" r:id="rId53"/>
    <p:sldId id="317" r:id="rId54"/>
    <p:sldId id="288" r:id="rId55"/>
    <p:sldId id="318" r:id="rId56"/>
    <p:sldId id="289" r:id="rId57"/>
    <p:sldId id="319" r:id="rId58"/>
    <p:sldId id="290" r:id="rId59"/>
    <p:sldId id="320" r:id="rId60"/>
    <p:sldId id="291" r:id="rId61"/>
    <p:sldId id="321" r:id="rId62"/>
    <p:sldId id="292" r:id="rId63"/>
    <p:sldId id="322" r:id="rId64"/>
    <p:sldId id="293" r:id="rId65"/>
    <p:sldId id="323" r:id="rId66"/>
    <p:sldId id="294" r:id="rId67"/>
    <p:sldId id="324" r:id="rId68"/>
    <p:sldId id="295" r:id="rId69"/>
    <p:sldId id="325" r:id="rId70"/>
    <p:sldId id="296" r:id="rId71"/>
    <p:sldId id="326" r:id="rId72"/>
    <p:sldId id="297" r:id="rId73"/>
    <p:sldId id="327" r:id="rId74"/>
    <p:sldId id="298" r:id="rId75"/>
    <p:sldId id="328" r:id="rId7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ection>
        <p14:section name="intro- game" id="{A2BAACEC-B8F4-4601-BEE7-6851E4C826CB}">
          <p14:sldIdLst>
            <p14:sldId id="329"/>
            <p14:sldId id="257"/>
          </p14:sldIdLst>
        </p14:section>
        <p14:section name="animated categories" id="{3E121F93-9ECA-4963-B9BE-F9C8DBCD25E7}">
          <p14:sldIdLst>
            <p14:sldId id="335"/>
            <p14:sldId id="341"/>
            <p14:sldId id="336"/>
            <p14:sldId id="260"/>
            <p14:sldId id="337"/>
            <p14:sldId id="261"/>
            <p14:sldId id="338"/>
            <p14:sldId id="259"/>
            <p14:sldId id="339"/>
            <p14:sldId id="262"/>
            <p14:sldId id="340"/>
            <p14:sldId id="263"/>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ldId id="285"/>
            <p14:sldId id="315"/>
          </p14:sldIdLst>
        </p14:section>
        <p14:section name="category4 - question3" id="{5E1C5C0D-11D4-4AC7-953E-8D7C74120EA0}">
          <p14:sldIdLst>
            <p14:sldId id="286"/>
            <p14:sldId id="316"/>
          </p14:sldIdLst>
        </p14:section>
        <p14:section name="category4 - question4" id="{5B136B7D-5DF4-4845-AA83-2BE07ACEBB1C}">
          <p14:sldIdLst>
            <p14:sldId id="287"/>
            <p14:sldId id="317"/>
          </p14:sldIdLst>
        </p14:section>
        <p14:section name="category4 - question5" id="{FBB59DB6-6240-4A5E-8845-141AA88507EA}">
          <p14:sldIdLst>
            <p14:sldId id="288"/>
            <p14:sldId id="318"/>
          </p14:sldIdLst>
        </p14:section>
        <p14:section name="category5 - question1" id="{21A375DB-3517-46A5-B70F-9CCB406EF60A}">
          <p14:sldIdLst>
            <p14:sldId id="289"/>
            <p14:sldId id="319"/>
          </p14:sldIdLst>
        </p14:section>
        <p14:section name="category5 - question2" id="{3B42E6F7-EC90-40C7-94D1-F09621C7A738}">
          <p14:sldIdLst>
            <p14:sldId id="290"/>
            <p14:sldId id="320"/>
          </p14:sldIdLst>
        </p14:section>
        <p14:section name="category5 - question3" id="{CEF03F08-E6EC-4ADF-9D04-0A06FFD506DC}">
          <p14:sldIdLst>
            <p14:sldId id="291"/>
            <p14:sldId id="321"/>
          </p14:sldIdLst>
        </p14:section>
        <p14:section name="category5 - question4" id="{1896F2F4-4532-49F2-997B-7AE4B5B31F1F}">
          <p14:sldIdLst>
            <p14:sldId id="292"/>
            <p14:sldId id="322"/>
          </p14:sldIdLst>
        </p14:section>
        <p14:section name="category5 - question5" id="{0961A355-B609-48C3-B86E-DB123A18CE82}">
          <p14:sldIdLst>
            <p14:sldId id="293"/>
            <p14:sldId id="323"/>
          </p14:sldIdLst>
        </p14:section>
        <p14:section name="category6 - question1" id="{F189DF21-8444-496C-A8ED-49ACA6358096}">
          <p14:sldIdLst>
            <p14:sldId id="294"/>
            <p14:sldId id="324"/>
          </p14:sldIdLst>
        </p14:section>
        <p14:section name="category6 - question2" id="{29EE58B2-C969-4650-AF19-6677F279585C}">
          <p14:sldIdLst>
            <p14:sldId id="295"/>
            <p14:sldId id="325"/>
          </p14:sldIdLst>
        </p14:section>
        <p14:section name="category6 - question3" id="{88FB954B-4347-4B58-85EB-1C7842BF419F}">
          <p14:sldIdLst>
            <p14:sldId id="296"/>
            <p14:sldId id="326"/>
          </p14:sldIdLst>
        </p14:section>
        <p14:section name="category6 - question4" id="{8DB43AEF-0D10-4F4B-A2F0-9E3BC1A973BB}">
          <p14:sldIdLst>
            <p14:sldId id="297"/>
            <p14:sldId id="327"/>
          </p14:sldIdLst>
        </p14:section>
        <p14:section name="category6 - question5" id="{BC1A54D4-A641-4E8C-B5EF-5CC1FC12E03F}">
          <p14:sldIdLst>
            <p14:sldId id="298"/>
            <p14:sldId id="328"/>
          </p14:sldIdLst>
        </p14:section>
        <p14:section name="SlideLizard" id="{2972ECF2-5DE3-49D8-9BD1-AE041A7B2F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257F"/>
    <a:srgbClr val="7D3C9D"/>
    <a:srgbClr val="E6E6E6"/>
    <a:srgbClr val="003192"/>
    <a:srgbClr val="BF454A"/>
    <a:srgbClr val="55339E"/>
    <a:srgbClr val="011145"/>
    <a:srgbClr val="81ABFF"/>
    <a:srgbClr val="FFC000"/>
    <a:srgbClr val="004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94891" autoAdjust="0"/>
  </p:normalViewPr>
  <p:slideViewPr>
    <p:cSldViewPr snapToGrid="0">
      <p:cViewPr varScale="1">
        <p:scale>
          <a:sx n="82" d="100"/>
          <a:sy n="82" d="100"/>
        </p:scale>
        <p:origin x="485" y="9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23.06.2024</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23.06.2024</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23.06.2024</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23.06.2024</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23.06.2024</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6" Type="http://schemas.openxmlformats.org/officeDocument/2006/relationships/image" Target="../media/image30.png"/><Relationship Id="rId21" Type="http://schemas.openxmlformats.org/officeDocument/2006/relationships/slide" Target="slide62.xml"/><Relationship Id="rId34" Type="http://schemas.openxmlformats.org/officeDocument/2006/relationships/slide" Target="slide60.xml"/><Relationship Id="rId42" Type="http://schemas.openxmlformats.org/officeDocument/2006/relationships/slide" Target="slide20.xml"/><Relationship Id="rId47" Type="http://schemas.openxmlformats.org/officeDocument/2006/relationships/slide" Target="slide58.xml"/><Relationship Id="rId50" Type="http://schemas.openxmlformats.org/officeDocument/2006/relationships/image" Target="../media/image41.png"/><Relationship Id="rId55" Type="http://schemas.openxmlformats.org/officeDocument/2006/relationships/slide" Target="slide18.xml"/><Relationship Id="rId63" Type="http://schemas.openxmlformats.org/officeDocument/2006/relationships/image" Target="../media/image47.png"/><Relationship Id="rId68" Type="http://schemas.openxmlformats.org/officeDocument/2006/relationships/image" Target="../media/image240.png"/><Relationship Id="rId7" Type="http://schemas.openxmlformats.org/officeDocument/2006/relationships/image" Target="../media/image200.png"/><Relationship Id="rId2" Type="http://schemas.openxmlformats.org/officeDocument/2006/relationships/image" Target="../media/image21.jpeg"/><Relationship Id="rId16" Type="http://schemas.openxmlformats.org/officeDocument/2006/relationships/slide" Target="slide24.xml"/><Relationship Id="rId29" Type="http://schemas.openxmlformats.org/officeDocument/2006/relationships/slide" Target="slide22.xml"/><Relationship Id="rId11" Type="http://schemas.openxmlformats.org/officeDocument/2006/relationships/image" Target="../media/image24.png"/><Relationship Id="rId24" Type="http://schemas.openxmlformats.org/officeDocument/2006/relationships/image" Target="../media/image29.png"/><Relationship Id="rId32" Type="http://schemas.openxmlformats.org/officeDocument/2006/relationships/image" Target="../media/image220.png"/><Relationship Id="rId37" Type="http://schemas.openxmlformats.org/officeDocument/2006/relationships/image" Target="../media/image35.png"/><Relationship Id="rId40" Type="http://schemas.openxmlformats.org/officeDocument/2006/relationships/slide" Target="slide30.xml"/><Relationship Id="rId45" Type="http://schemas.openxmlformats.org/officeDocument/2006/relationships/image" Target="../media/image230.png"/><Relationship Id="rId53" Type="http://schemas.openxmlformats.org/officeDocument/2006/relationships/slide" Target="slide28.xml"/><Relationship Id="rId58" Type="http://schemas.openxmlformats.org/officeDocument/2006/relationships/image" Target="../media/image240.png"/><Relationship Id="rId66" Type="http://schemas.openxmlformats.org/officeDocument/2006/relationships/image" Target="../media/image240.png"/><Relationship Id="rId61" Type="http://schemas.openxmlformats.org/officeDocument/2006/relationships/image" Target="../media/image46.png"/><Relationship Id="rId19" Type="http://schemas.openxmlformats.org/officeDocument/2006/relationships/image" Target="../media/image21.png"/><Relationship Id="rId14" Type="http://schemas.openxmlformats.org/officeDocument/2006/relationships/slide" Target="slide44.xml"/><Relationship Id="rId22" Type="http://schemas.openxmlformats.org/officeDocument/2006/relationships/image" Target="../media/image28.png"/><Relationship Id="rId27" Type="http://schemas.openxmlformats.org/officeDocument/2006/relationships/slide" Target="slide32.xml"/><Relationship Id="rId30" Type="http://schemas.openxmlformats.org/officeDocument/2006/relationships/image" Target="../media/image32.png"/><Relationship Id="rId35" Type="http://schemas.openxmlformats.org/officeDocument/2006/relationships/image" Target="../media/image34.png"/><Relationship Id="rId43" Type="http://schemas.openxmlformats.org/officeDocument/2006/relationships/image" Target="../media/image38.png"/><Relationship Id="rId48" Type="http://schemas.openxmlformats.org/officeDocument/2006/relationships/image" Target="../media/image40.png"/><Relationship Id="rId56" Type="http://schemas.openxmlformats.org/officeDocument/2006/relationships/image" Target="../media/image44.png"/><Relationship Id="rId64" Type="http://schemas.openxmlformats.org/officeDocument/2006/relationships/slide" Target="slide36.xml"/><Relationship Id="rId8" Type="http://schemas.openxmlformats.org/officeDocument/2006/relationships/image" Target="../media/image23.png"/><Relationship Id="rId51" Type="http://schemas.openxmlformats.org/officeDocument/2006/relationships/slide" Target="slide38.xml"/><Relationship Id="rId3" Type="http://schemas.openxmlformats.org/officeDocument/2006/relationships/image" Target="../media/image22.png"/><Relationship Id="rId12" Type="http://schemas.openxmlformats.org/officeDocument/2006/relationships/slide" Target="slide54.xml"/><Relationship Id="rId17" Type="http://schemas.openxmlformats.org/officeDocument/2006/relationships/image" Target="../media/image26.png"/><Relationship Id="rId25" Type="http://schemas.openxmlformats.org/officeDocument/2006/relationships/slide" Target="slide42.xml"/><Relationship Id="rId33" Type="http://schemas.openxmlformats.org/officeDocument/2006/relationships/image" Target="../media/image33.png"/><Relationship Id="rId38" Type="http://schemas.openxmlformats.org/officeDocument/2006/relationships/slide" Target="slide40.xml"/><Relationship Id="rId46" Type="http://schemas.openxmlformats.org/officeDocument/2006/relationships/image" Target="../media/image39.png"/><Relationship Id="rId59" Type="http://schemas.openxmlformats.org/officeDocument/2006/relationships/image" Target="../media/image45.png"/><Relationship Id="rId67" Type="http://schemas.openxmlformats.org/officeDocument/2006/relationships/image" Target="../media/image48.png"/><Relationship Id="rId20" Type="http://schemas.openxmlformats.org/officeDocument/2006/relationships/image" Target="../media/image27.png"/><Relationship Id="rId41" Type="http://schemas.openxmlformats.org/officeDocument/2006/relationships/image" Target="../media/image37.png"/><Relationship Id="rId54" Type="http://schemas.openxmlformats.org/officeDocument/2006/relationships/image" Target="../media/image43.png"/><Relationship Id="rId62" Type="http://schemas.openxmlformats.org/officeDocument/2006/relationships/slide" Target="slide46.xml"/><Relationship Id="rId1" Type="http://schemas.openxmlformats.org/officeDocument/2006/relationships/slideLayout" Target="../slideLayouts/slideLayout2.xml"/><Relationship Id="rId6" Type="http://schemas.openxmlformats.org/officeDocument/2006/relationships/slide" Target="slide74.xml"/><Relationship Id="rId15" Type="http://schemas.openxmlformats.org/officeDocument/2006/relationships/slide" Target="slide34.xml"/><Relationship Id="rId23" Type="http://schemas.openxmlformats.org/officeDocument/2006/relationships/slide" Target="slide52.xml"/><Relationship Id="rId28" Type="http://schemas.openxmlformats.org/officeDocument/2006/relationships/image" Target="../media/image31.png"/><Relationship Id="rId36" Type="http://schemas.openxmlformats.org/officeDocument/2006/relationships/slide" Target="slide50.xml"/><Relationship Id="rId49" Type="http://schemas.openxmlformats.org/officeDocument/2006/relationships/slide" Target="slide48.xml"/><Relationship Id="rId57" Type="http://schemas.openxmlformats.org/officeDocument/2006/relationships/slide" Target="slide66.xml"/><Relationship Id="rId10" Type="http://schemas.openxmlformats.org/officeDocument/2006/relationships/image" Target="../media/image200.png"/><Relationship Id="rId31" Type="http://schemas.openxmlformats.org/officeDocument/2006/relationships/slide" Target="slide70.xml"/><Relationship Id="rId44" Type="http://schemas.openxmlformats.org/officeDocument/2006/relationships/slide" Target="slide68.xml"/><Relationship Id="rId52" Type="http://schemas.openxmlformats.org/officeDocument/2006/relationships/image" Target="../media/image42.png"/><Relationship Id="rId60" Type="http://schemas.openxmlformats.org/officeDocument/2006/relationships/slide" Target="slide56.xml"/><Relationship Id="rId65" Type="http://schemas.openxmlformats.org/officeDocument/2006/relationships/image" Target="../media/image47.png"/><Relationship Id="rId9" Type="http://schemas.openxmlformats.org/officeDocument/2006/relationships/slide" Target="slide64.xml"/><Relationship Id="rId13" Type="http://schemas.openxmlformats.org/officeDocument/2006/relationships/image" Target="../media/image25.png"/><Relationship Id="rId18" Type="http://schemas.openxmlformats.org/officeDocument/2006/relationships/slide" Target="slide72.xml"/><Relationship Id="rId3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jpe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180.png"/><Relationship Id="rId5" Type="http://schemas.openxmlformats.org/officeDocument/2006/relationships/image" Target="../media/image15.jpeg"/><Relationship Id="rId10" Type="http://schemas.openxmlformats.org/officeDocument/2006/relationships/slide" Target="slide3.xml"/><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0.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5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6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6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69.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7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7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7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sp>
        <p:nvSpPr>
          <p:cNvPr id="3" name="Inhaltsplatzhalter 2">
            <a:extLst>
              <a:ext uri="{FF2B5EF4-FFF2-40B4-BE49-F238E27FC236}">
                <a16:creationId xmlns:a16="http://schemas.microsoft.com/office/drawing/2014/main" id="{7D504819-064E-464D-B90B-0699521E0689}"/>
              </a:ext>
            </a:extLst>
          </p:cNvPr>
          <p:cNvSpPr>
            <a:spLocks noGrp="1"/>
          </p:cNvSpPr>
          <p:nvPr>
            <p:ph idx="4294967295"/>
          </p:nvPr>
        </p:nvSpPr>
        <p:spPr>
          <a:xfrm>
            <a:off x="838200" y="1825625"/>
            <a:ext cx="10515600" cy="4351338"/>
          </a:xfrm>
        </p:spPr>
        <p:txBody>
          <a:bodyPr/>
          <a:lstStyle/>
          <a:p>
            <a:endParaRPr lang="de-AT"/>
          </a:p>
        </p:txBody>
      </p:sp>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199052" y="4897180"/>
            <a:ext cx="11663265" cy="1938992"/>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Episode 56V E, June 23, 2024, Jeopardy RAWSEP, Bridges to clean energy, OK or not OK?: 1)Problems: Wood burning plus LPG Gas burning, 2)Problems: Wood burning plus (the bridge) Natural Gas burning, 3)Problems: Industrial Wood burning plus Industrial Coal Burning, 4)Solution: Heat Pumps without backup, 5)Less of a Problem: Least polluting Heat Pump backup, 6)Solutions: individual actions plus Industry Change.</a:t>
            </a:r>
          </a:p>
          <a:p>
            <a:pPr algn="ctr"/>
            <a:r>
              <a:rPr lang="de-AT"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PLEASE CLICK TO START THE GAME!</a:t>
            </a:r>
          </a:p>
        </p:txBody>
      </p:sp>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4" name="begin song.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335902" y="387035"/>
            <a:ext cx="11430000"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384871" y="387035"/>
            <a:ext cx="11429999" cy="5632311"/>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9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4: Solution: Heat Pumps without backup,</a:t>
            </a:r>
            <a:endParaRPr lang="de-AT" sz="9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2" name="easy but so mean">
            <a:hlinkClick r:id="" action="ppaction://media"/>
            <a:extLst>
              <a:ext uri="{FF2B5EF4-FFF2-40B4-BE49-F238E27FC236}">
                <a16:creationId xmlns:a16="http://schemas.microsoft.com/office/drawing/2014/main" id="{AE53FA35-6ABB-4E37-B956-73CE92E6F4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0715" y="236245"/>
            <a:ext cx="468313" cy="468313"/>
          </a:xfrm>
          <a:prstGeom prst="rect">
            <a:avLst/>
          </a:prstGeom>
        </p:spPr>
      </p:pic>
    </p:spTree>
    <p:extLst>
      <p:ext uri="{BB962C8B-B14F-4D97-AF65-F5344CB8AC3E}">
        <p14:creationId xmlns:p14="http://schemas.microsoft.com/office/powerpoint/2010/main" val="152208990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69762586"/>
      </p:ext>
    </p:extLst>
  </p:cSld>
  <p:clrMapOvr>
    <a:masterClrMapping/>
  </p:clrMapOvr>
  <p:transition spd="slow" advTm="1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800033" y="42826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138334" y="802433"/>
            <a:ext cx="10170367" cy="501675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5: Less of a Problem: Least polluting Heat Pump backup,</a:t>
            </a:r>
            <a:endParaRPr lang="de-AT" sz="8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2" name="hairy affair">
            <a:hlinkClick r:id="" action="ppaction://media"/>
            <a:extLst>
              <a:ext uri="{FF2B5EF4-FFF2-40B4-BE49-F238E27FC236}">
                <a16:creationId xmlns:a16="http://schemas.microsoft.com/office/drawing/2014/main" id="{7EB8D452-247C-4614-812D-DF7EE78F08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6" y="152796"/>
            <a:ext cx="468313" cy="468313"/>
          </a:xfrm>
          <a:prstGeom prst="rect">
            <a:avLst/>
          </a:prstGeom>
        </p:spPr>
      </p:pic>
    </p:spTree>
    <p:extLst>
      <p:ext uri="{BB962C8B-B14F-4D97-AF65-F5344CB8AC3E}">
        <p14:creationId xmlns:p14="http://schemas.microsoft.com/office/powerpoint/2010/main" val="378958276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739381224"/>
      </p:ext>
    </p:extLst>
  </p:cSld>
  <p:clrMapOvr>
    <a:masterClrMapping/>
  </p:clrMapOvr>
  <p:transition spd="slow" advTm="1000">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688062" y="680584"/>
            <a:ext cx="10815872" cy="424731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9000" b="1" dirty="0">
                <a:solidFill>
                  <a:schemeClr val="bg1"/>
                </a:solidFill>
              </a:rPr>
              <a:t>Category 6: Solutions: individual actions plus Industry Change,</a:t>
            </a:r>
            <a:endParaRPr lang="de-AT" sz="65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2" name="popular speeches">
            <a:hlinkClick r:id="" action="ppaction://media"/>
            <a:extLst>
              <a:ext uri="{FF2B5EF4-FFF2-40B4-BE49-F238E27FC236}">
                <a16:creationId xmlns:a16="http://schemas.microsoft.com/office/drawing/2014/main" id="{56AD2E92-67C9-4566-8E7B-9A6F49BEB6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6" y="152795"/>
            <a:ext cx="468313" cy="468313"/>
          </a:xfrm>
          <a:prstGeom prst="rect">
            <a:avLst/>
          </a:prstGeom>
        </p:spPr>
      </p:pic>
    </p:spTree>
    <p:extLst>
      <p:ext uri="{BB962C8B-B14F-4D97-AF65-F5344CB8AC3E}">
        <p14:creationId xmlns:p14="http://schemas.microsoft.com/office/powerpoint/2010/main" val="23940856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34230" y="49221"/>
            <a:ext cx="2253892"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RHYME</a:t>
            </a:r>
          </a:p>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TIME!</a:t>
            </a:r>
          </a:p>
        </p:txBody>
      </p:sp>
      <p:sp>
        <p:nvSpPr>
          <p:cNvPr id="3" name="title2">
            <a:extLst>
              <a:ext uri="{FF2B5EF4-FFF2-40B4-BE49-F238E27FC236}">
                <a16:creationId xmlns:a16="http://schemas.microsoft.com/office/drawing/2014/main" id="{8592A4B4-7E48-410E-99D4-84A1253A6ADD}"/>
              </a:ext>
            </a:extLst>
          </p:cNvPr>
          <p:cNvSpPr txBox="1"/>
          <p:nvPr/>
        </p:nvSpPr>
        <p:spPr>
          <a:xfrm>
            <a:off x="1967397" y="38113"/>
            <a:ext cx="2139500"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MOVIE</a:t>
            </a:r>
          </a:p>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CLASSICS </a:t>
            </a:r>
          </a:p>
        </p:txBody>
      </p:sp>
      <p:sp>
        <p:nvSpPr>
          <p:cNvPr id="8" name="title5">
            <a:extLst>
              <a:ext uri="{FF2B5EF4-FFF2-40B4-BE49-F238E27FC236}">
                <a16:creationId xmlns:a16="http://schemas.microsoft.com/office/drawing/2014/main" id="{CB1155BC-0D1C-497D-8F12-D9557C693AAF}"/>
              </a:ext>
            </a:extLst>
          </p:cNvPr>
          <p:cNvSpPr txBox="1"/>
          <p:nvPr/>
        </p:nvSpPr>
        <p:spPr>
          <a:xfrm>
            <a:off x="8049842" y="-17042"/>
            <a:ext cx="2253892"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HAIRY AFFAIR</a:t>
            </a:r>
          </a:p>
        </p:txBody>
      </p:sp>
      <p:sp>
        <p:nvSpPr>
          <p:cNvPr id="10" name="title6">
            <a:extLst>
              <a:ext uri="{FF2B5EF4-FFF2-40B4-BE49-F238E27FC236}">
                <a16:creationId xmlns:a16="http://schemas.microsoft.com/office/drawing/2014/main" id="{08CDD077-3C5D-47D4-BEC4-13817F1C6213}"/>
              </a:ext>
            </a:extLst>
          </p:cNvPr>
          <p:cNvSpPr txBox="1"/>
          <p:nvPr/>
        </p:nvSpPr>
        <p:spPr>
          <a:xfrm>
            <a:off x="10092827" y="107923"/>
            <a:ext cx="2253892"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POPULAR SPEECHES</a:t>
            </a:r>
          </a:p>
        </p:txBody>
      </p:sp>
      <p:sp>
        <p:nvSpPr>
          <p:cNvPr id="6" name="title4">
            <a:extLst>
              <a:ext uri="{FF2B5EF4-FFF2-40B4-BE49-F238E27FC236}">
                <a16:creationId xmlns:a16="http://schemas.microsoft.com/office/drawing/2014/main" id="{1AF922AE-E280-4113-9D48-540EFFCDA933}"/>
              </a:ext>
            </a:extLst>
          </p:cNvPr>
          <p:cNvSpPr txBox="1"/>
          <p:nvPr/>
        </p:nvSpPr>
        <p:spPr>
          <a:xfrm>
            <a:off x="5991555" y="-44979"/>
            <a:ext cx="2253892" cy="1200329"/>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EASY BUT</a:t>
            </a:r>
          </a:p>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SO MEAN</a:t>
            </a:r>
          </a:p>
          <a:p>
            <a:pPr algn="ctr"/>
            <a:r>
              <a:rPr lang="de-AT" sz="24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-QUESTIONS-</a:t>
            </a:r>
          </a:p>
        </p:txBody>
      </p:sp>
      <p:sp>
        <p:nvSpPr>
          <p:cNvPr id="4" name="title3">
            <a:extLst>
              <a:ext uri="{FF2B5EF4-FFF2-40B4-BE49-F238E27FC236}">
                <a16:creationId xmlns:a16="http://schemas.microsoft.com/office/drawing/2014/main" id="{E0236156-F464-4A73-855E-2491BCFF8940}"/>
              </a:ext>
            </a:extLst>
          </p:cNvPr>
          <p:cNvSpPr txBox="1"/>
          <p:nvPr/>
        </p:nvSpPr>
        <p:spPr>
          <a:xfrm>
            <a:off x="3975802" y="158580"/>
            <a:ext cx="2253892" cy="830997"/>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BROADWAY</a:t>
            </a:r>
          </a:p>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MUSICALS </a:t>
            </a:r>
          </a:p>
        </p:txBody>
      </p:sp>
      <mc:AlternateContent xmlns:mc="http://schemas.openxmlformats.org/markup-compatibility/2006" xmlns:pslz="http://schemas.microsoft.com/office/powerpoint/2016/slidezoom">
        <mc:Choice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7" name="Folienzoom - 5/6">
                <a:hlinkClick r:id="rId6"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335506123"/>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7" name="Folienzoom - 5/3">
                <a:hlinkClick r:id="rId14"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363249940"/>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xmlns="">
          <p:pic>
            <p:nvPicPr>
              <p:cNvPr id="84" name="Folienzoom - 5/2">
                <a:hlinkClick r:id="rId15" action="ppaction://hlinksldjump"/>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240614200"/>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38" name="Folienzoom - 5/1">
                <a:hlinkClick r:id="rId16"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4" name="Folienzoom - 4/6">
                <a:hlinkClick r:id="rId18"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4" name="Folienzoom - 4/5">
                <a:hlinkClick r:id="rId21"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4" name="Folienzoom - 4/4">
                <a:hlinkClick r:id="rId23"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3" name="Folienzoom - 4/3">
                <a:hlinkClick r:id="rId25"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2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82" name="Folienzoom - 4/2">
                <a:hlinkClick r:id="rId27"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2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xmlns="">
          <p:pic>
            <p:nvPicPr>
              <p:cNvPr id="34" name="Folienzoom - 4/1">
                <a:hlinkClick r:id="rId29"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0" name="Folienzoom - 3/6">
                <a:hlinkClick r:id="rId31"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3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0" name="Folienzoom - 3/5">
                <a:hlinkClick r:id="rId34"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3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0" name="Folienzoom - 3/4">
                <a:hlinkClick r:id="rId36"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1" name="Folienzoom - 3/3">
                <a:hlinkClick r:id="rId38"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3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9" name="Folienzoom - 3/2">
                <a:hlinkClick r:id="rId40"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4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xmlns="">
          <p:pic>
            <p:nvPicPr>
              <p:cNvPr id="30" name="Folienzoom - 3/1">
                <a:hlinkClick r:id="rId42"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6" name="Folienzoom - 2/6">
                <a:hlinkClick r:id="rId44"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4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6" name="Folienzoom - 2/5">
                <a:hlinkClick r:id="rId47"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4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xmlns="">
          <p:pic>
            <p:nvPicPr>
              <p:cNvPr id="105" name="Folienzoom - 2/4">
                <a:hlinkClick r:id="rId49"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5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9" name="Folienzoom - 2/3">
                <a:hlinkClick r:id="rId51"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5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5" name="Folienzoom - 2/2">
                <a:hlinkClick r:id="rId53"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5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xmlns="">
          <p:pic>
            <p:nvPicPr>
              <p:cNvPr id="26" name="Folienzoom - 2/1">
                <a:hlinkClick r:id="rId55"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5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2" name="Folienzoom - 1/6">
                <a:hlinkClick r:id="rId57"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5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2" name="Folienzoom - 1/5">
                <a:hlinkClick r:id="rId60"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01" name="Folienzoom - 1/4">
                <a:hlinkClick r:id="rId62"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184813952"/>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6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7" name="Folienzoom - 1/3">
                <a:hlinkClick r:id="rId64"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65" cstate="screen">
                <a:extLst>
                  <a:ext uri="{28A0092B-C50C-407E-A947-70E740481C1C}">
                    <a14:useLocalDpi xmlns:a14="http://schemas.microsoft.com/office/drawing/2010/main"/>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xmlns="">
          <p:pic>
            <p:nvPicPr>
              <p:cNvPr id="7" name="Folienzoom 1/2">
                <a:hlinkClick r:id="rId15"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66">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6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xmlns="">
          <p:pic>
            <p:nvPicPr>
              <p:cNvPr id="22" name="Folienzoom - 1/1">
                <a:hlinkClick r:id="rId55"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68">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22048"/>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82044"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81064"/>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5" name="TextBox 4">
            <a:extLst>
              <a:ext uri="{FF2B5EF4-FFF2-40B4-BE49-F238E27FC236}">
                <a16:creationId xmlns:a16="http://schemas.microsoft.com/office/drawing/2014/main" id="{A9BF5267-4AE8-414D-030B-F3C235374B05}"/>
              </a:ext>
            </a:extLst>
          </p:cNvPr>
          <p:cNvSpPr txBox="1"/>
          <p:nvPr/>
        </p:nvSpPr>
        <p:spPr>
          <a:xfrm>
            <a:off x="436790" y="477054"/>
            <a:ext cx="11641494" cy="3170099"/>
          </a:xfrm>
          <a:prstGeom prst="rect">
            <a:avLst/>
          </a:prstGeom>
          <a:noFill/>
        </p:spPr>
        <p:txBody>
          <a:bodyPr wrap="square">
            <a:spAutoFit/>
          </a:bodyPr>
          <a:lstStyle/>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$200 Answer, Problems: Wood burning plus LPG Gas burning,</a:t>
            </a: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Compared to diesel or petroleum, LPG emits lower levels of CO2, CO, and particulates.</a:t>
            </a:r>
          </a:p>
        </p:txBody>
      </p:sp>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261257" y="0"/>
            <a:ext cx="11780027" cy="458587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$200 Question, Problems: Wood burning plus LPG Gas burning,</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 Liquid Petroleum Gas cleaner burning than diesel or petroleum?</a:t>
            </a: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202634" y="96859"/>
            <a:ext cx="11861847" cy="3939540"/>
          </a:xfrm>
          <a:prstGeom prst="rect">
            <a:avLst/>
          </a:prstGeom>
          <a:noFill/>
        </p:spPr>
        <p:txBody>
          <a:bodyPr wrap="square" rtlCol="0">
            <a:spAutoFit/>
          </a:bodyPr>
          <a:lstStyle/>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$400 Answer, Problems: Wood burning plus LPG Gas burning,</a:t>
            </a: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While still a fossil fuel, LPG burns more efficiently and produces fewer carbon emissions than wood, charcoal, or kerosene.</a:t>
            </a: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50716" y="297969"/>
            <a:ext cx="11890568" cy="6647974"/>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buFontTx/>
              <a:buNone/>
            </a:pPr>
            <a:r>
              <a:rPr lang="en-US" altLang="en-US" sz="6000" dirty="0">
                <a:solidFill>
                  <a:schemeClr val="bg1"/>
                </a:solidFill>
              </a:rPr>
              <a:t>Category 1, $400 Question, Problems: Wood burning plus LPG Gas burning,</a:t>
            </a:r>
          </a:p>
          <a:p>
            <a:pPr algn="ctr">
              <a:buFontTx/>
              <a:buNone/>
            </a:pPr>
            <a:r>
              <a:rPr lang="en-US" altLang="en-US" sz="6000" dirty="0">
                <a:solidFill>
                  <a:schemeClr val="bg1"/>
                </a:solidFill>
              </a:rPr>
              <a:t>Is Liquid Petroleum Gas cleaner burning than wood, charcoal or kerosene?</a:t>
            </a:r>
          </a:p>
          <a:p>
            <a:pPr algn="ctr">
              <a:buFontTx/>
              <a:buNone/>
            </a:pPr>
            <a:endParaRPr lang="en-US" altLang="en-US" sz="6600" dirty="0"/>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8834BCD8-A31C-4838-B2B3-15594639314C}"/>
                  </a:ext>
                </a:extLst>
              </p:cNvPr>
              <p:cNvGraphicFramePr>
                <a:graphicFrameLocks noChangeAspect="1"/>
              </p:cNvGraphicFramePr>
              <p:nvPr>
                <p:extLst>
                  <p:ext uri="{D42A27DB-BD31-4B8C-83A1-F6EECF244321}">
                    <p14:modId xmlns:p14="http://schemas.microsoft.com/office/powerpoint/2010/main" val="3538040693"/>
                  </p:ext>
                </p:extLst>
              </p:nvPr>
            </p:nvGraphicFramePr>
            <p:xfrm>
              <a:off x="-16226" y="-8682"/>
              <a:ext cx="2056151" cy="1156585"/>
            </p:xfrm>
            <a:graphic>
              <a:graphicData uri="http://schemas.microsoft.com/office/powerpoint/2016/slidezoom">
                <pslz:sldZm>
                  <pslz:sldZmObj sldId="258" cId="2952102187">
                    <pslz:zmPr id="{DC64EFF9-7B7F-4BDF-8B0A-3D9D61627E7F}" returnToParent="0" transitionDur="1000" showBg="0">
                      <p166:blipFill xmlns:p166="http://schemas.microsoft.com/office/powerpoint/2016/6/main">
                        <a:blip r:embed="rId3"/>
                        <a:stretch>
                          <a:fillRect/>
                        </a:stretch>
                      </p166:blipFill>
                      <p166:spPr xmlns:p166="http://schemas.microsoft.com/office/powerpoint/2016/6/main">
                        <a:xfrm>
                          <a:off x="0" y="0"/>
                          <a:ext cx="2056151" cy="1156585"/>
                        </a:xfrm>
                        <a:prstGeom prst="rect">
                          <a:avLst/>
                        </a:prstGeom>
                      </p166:spPr>
                    </pslz:zmPr>
                  </pslz:sldZmObj>
                </pslz:sldZm>
              </a:graphicData>
            </a:graphic>
          </p:graphicFrame>
        </mc:Choice>
        <mc:Fallback xmlns="">
          <p:pic>
            <p:nvPicPr>
              <p:cNvPr id="4" name="Folienzoom 3">
                <a:extLst>
                  <a:ext uri="{FF2B5EF4-FFF2-40B4-BE49-F238E27FC236}">
                    <a16:creationId xmlns:a16="http://schemas.microsoft.com/office/drawing/2014/main" id="{8834BCD8-A31C-4838-B2B3-15594639314C}"/>
                  </a:ext>
                </a:extLst>
              </p:cNvPr>
              <p:cNvPicPr>
                <a:picLocks noGrp="1" noRot="1" noChangeAspect="1" noMove="1" noResize="1" noEditPoints="1" noAdjustHandles="1" noChangeArrowheads="1" noChangeShapeType="1"/>
              </p:cNvPicPr>
              <p:nvPr/>
            </p:nvPicPr>
            <p:blipFill>
              <a:blip r:embed="rId4"/>
              <a:stretch>
                <a:fillRect/>
              </a:stretch>
            </p:blipFill>
            <p:spPr>
              <a:xfrm>
                <a:off x="-16226" y="-8682"/>
                <a:ext cx="2056151" cy="1156585"/>
              </a:xfrm>
              <a:prstGeom prst="rect">
                <a:avLst/>
              </a:prstGeom>
            </p:spPr>
          </p:pic>
        </mc:Fallback>
      </mc:AlternateContent>
      <p:pic>
        <p:nvPicPr>
          <p:cNvPr id="2" name="Grafik 1" descr="Ein Bild, das Zug enthält.&#10;&#10;Automatisch generierte Beschreibung">
            <a:extLst>
              <a:ext uri="{FF2B5EF4-FFF2-40B4-BE49-F238E27FC236}">
                <a16:creationId xmlns:a16="http://schemas.microsoft.com/office/drawing/2014/main" id="{14499E29-40FF-471D-B598-251D4049C7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Rechteck 6">
            <a:extLst>
              <a:ext uri="{FF2B5EF4-FFF2-40B4-BE49-F238E27FC236}">
                <a16:creationId xmlns:a16="http://schemas.microsoft.com/office/drawing/2014/main" id="{760BCDE4-0334-4AE6-9B08-05E31661FDE8}"/>
              </a:ext>
            </a:extLst>
          </p:cNvPr>
          <p:cNvSpPr/>
          <p:nvPr/>
        </p:nvSpPr>
        <p:spPr>
          <a:xfrm>
            <a:off x="2057517"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0D74AE7D-F23F-4846-B995-DBA1D3C971F8}"/>
              </a:ext>
            </a:extLst>
          </p:cNvPr>
          <p:cNvSpPr/>
          <p:nvPr/>
        </p:nvSpPr>
        <p:spPr>
          <a:xfrm>
            <a:off x="4097899" y="0"/>
            <a:ext cx="196474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a:extLst>
              <a:ext uri="{FF2B5EF4-FFF2-40B4-BE49-F238E27FC236}">
                <a16:creationId xmlns:a16="http://schemas.microsoft.com/office/drawing/2014/main" id="{6AFB86A2-9713-4419-A2A5-ABC0303E3610}"/>
              </a:ext>
            </a:extLst>
          </p:cNvPr>
          <p:cNvSpPr/>
          <p:nvPr/>
        </p:nvSpPr>
        <p:spPr>
          <a:xfrm>
            <a:off x="6129362" y="0"/>
            <a:ext cx="198085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a:extLst>
              <a:ext uri="{FF2B5EF4-FFF2-40B4-BE49-F238E27FC236}">
                <a16:creationId xmlns:a16="http://schemas.microsoft.com/office/drawing/2014/main" id="{6E511C3C-96EE-4C33-8535-2B575D453048}"/>
              </a:ext>
            </a:extLst>
          </p:cNvPr>
          <p:cNvSpPr/>
          <p:nvPr/>
        </p:nvSpPr>
        <p:spPr>
          <a:xfrm>
            <a:off x="8201273"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BDC029E7-3BB8-4BAC-BE70-ABCF8B7E504E}"/>
              </a:ext>
            </a:extLst>
          </p:cNvPr>
          <p:cNvSpPr/>
          <p:nvPr/>
        </p:nvSpPr>
        <p:spPr>
          <a:xfrm>
            <a:off x="10234456"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a:extLst>
              <a:ext uri="{FF2B5EF4-FFF2-40B4-BE49-F238E27FC236}">
                <a16:creationId xmlns:a16="http://schemas.microsoft.com/office/drawing/2014/main" id="{8D7457F6-987F-4346-8DA2-F371766C4E02}"/>
              </a:ext>
            </a:extLst>
          </p:cNvPr>
          <p:cNvSpPr/>
          <p:nvPr/>
        </p:nvSpPr>
        <p:spPr>
          <a:xfrm>
            <a:off x="0" y="1163534"/>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a:extLst>
              <a:ext uri="{FF2B5EF4-FFF2-40B4-BE49-F238E27FC236}">
                <a16:creationId xmlns:a16="http://schemas.microsoft.com/office/drawing/2014/main" id="{0DA6E805-4C65-4C4A-A8DB-B2349E537937}"/>
              </a:ext>
            </a:extLst>
          </p:cNvPr>
          <p:cNvSpPr/>
          <p:nvPr/>
        </p:nvSpPr>
        <p:spPr>
          <a:xfrm>
            <a:off x="2057516"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2DE25202-CC88-42DC-ABAD-1D2E9C2D13FF}"/>
              </a:ext>
            </a:extLst>
          </p:cNvPr>
          <p:cNvSpPr/>
          <p:nvPr/>
        </p:nvSpPr>
        <p:spPr>
          <a:xfrm>
            <a:off x="4090699"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a:extLst>
              <a:ext uri="{FF2B5EF4-FFF2-40B4-BE49-F238E27FC236}">
                <a16:creationId xmlns:a16="http://schemas.microsoft.com/office/drawing/2014/main" id="{0CE6AEC5-6CD8-4135-80CC-8BD87FCE1412}"/>
              </a:ext>
            </a:extLst>
          </p:cNvPr>
          <p:cNvSpPr/>
          <p:nvPr/>
        </p:nvSpPr>
        <p:spPr>
          <a:xfrm>
            <a:off x="6138274" y="1163534"/>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097AAF82-BB73-4E54-89F4-A4226D0ACC93}"/>
              </a:ext>
            </a:extLst>
          </p:cNvPr>
          <p:cNvSpPr/>
          <p:nvPr/>
        </p:nvSpPr>
        <p:spPr>
          <a:xfrm>
            <a:off x="8201272"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1D696F6C-022A-4C51-9D59-42ABDBE793DF}"/>
              </a:ext>
            </a:extLst>
          </p:cNvPr>
          <p:cNvSpPr/>
          <p:nvPr/>
        </p:nvSpPr>
        <p:spPr>
          <a:xfrm>
            <a:off x="10234455"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201D4CB-A33E-4F00-85CC-AFEF94E3F40E}"/>
              </a:ext>
            </a:extLst>
          </p:cNvPr>
          <p:cNvSpPr/>
          <p:nvPr/>
        </p:nvSpPr>
        <p:spPr>
          <a:xfrm>
            <a:off x="0" y="232782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a:extLst>
              <a:ext uri="{FF2B5EF4-FFF2-40B4-BE49-F238E27FC236}">
                <a16:creationId xmlns:a16="http://schemas.microsoft.com/office/drawing/2014/main" id="{3072B108-901D-475B-9FC6-3ABAE8E5460B}"/>
              </a:ext>
            </a:extLst>
          </p:cNvPr>
          <p:cNvSpPr/>
          <p:nvPr/>
        </p:nvSpPr>
        <p:spPr>
          <a:xfrm>
            <a:off x="2057517"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a:extLst>
              <a:ext uri="{FF2B5EF4-FFF2-40B4-BE49-F238E27FC236}">
                <a16:creationId xmlns:a16="http://schemas.microsoft.com/office/drawing/2014/main" id="{862407C4-B4D2-4889-A3F7-9F084304E33D}"/>
              </a:ext>
            </a:extLst>
          </p:cNvPr>
          <p:cNvSpPr/>
          <p:nvPr/>
        </p:nvSpPr>
        <p:spPr>
          <a:xfrm>
            <a:off x="4090700"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34">
            <a:extLst>
              <a:ext uri="{FF2B5EF4-FFF2-40B4-BE49-F238E27FC236}">
                <a16:creationId xmlns:a16="http://schemas.microsoft.com/office/drawing/2014/main" id="{D7577C4E-2BD6-4E72-BBA0-7F394B71D26B}"/>
              </a:ext>
            </a:extLst>
          </p:cNvPr>
          <p:cNvSpPr/>
          <p:nvPr/>
        </p:nvSpPr>
        <p:spPr>
          <a:xfrm>
            <a:off x="6133822" y="2327827"/>
            <a:ext cx="198633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Rechteck 36">
            <a:extLst>
              <a:ext uri="{FF2B5EF4-FFF2-40B4-BE49-F238E27FC236}">
                <a16:creationId xmlns:a16="http://schemas.microsoft.com/office/drawing/2014/main" id="{CE138776-D166-44B7-A8EC-141D665F1C34}"/>
              </a:ext>
            </a:extLst>
          </p:cNvPr>
          <p:cNvSpPr/>
          <p:nvPr/>
        </p:nvSpPr>
        <p:spPr>
          <a:xfrm>
            <a:off x="8201273"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3104DDB-6F1A-405F-930E-42157D27BF0B}"/>
              </a:ext>
            </a:extLst>
          </p:cNvPr>
          <p:cNvSpPr/>
          <p:nvPr/>
        </p:nvSpPr>
        <p:spPr>
          <a:xfrm>
            <a:off x="10234456"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Rechteck 40">
            <a:extLst>
              <a:ext uri="{FF2B5EF4-FFF2-40B4-BE49-F238E27FC236}">
                <a16:creationId xmlns:a16="http://schemas.microsoft.com/office/drawing/2014/main" id="{6337D035-9CB9-45CE-AD04-C6ECA06784CE}"/>
              </a:ext>
            </a:extLst>
          </p:cNvPr>
          <p:cNvSpPr/>
          <p:nvPr/>
        </p:nvSpPr>
        <p:spPr>
          <a:xfrm>
            <a:off x="0" y="3492881"/>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Rechteck 42">
            <a:extLst>
              <a:ext uri="{FF2B5EF4-FFF2-40B4-BE49-F238E27FC236}">
                <a16:creationId xmlns:a16="http://schemas.microsoft.com/office/drawing/2014/main" id="{C991A8C8-0EC6-4709-AB71-DE1656B5F8FA}"/>
              </a:ext>
            </a:extLst>
          </p:cNvPr>
          <p:cNvSpPr/>
          <p:nvPr/>
        </p:nvSpPr>
        <p:spPr>
          <a:xfrm>
            <a:off x="2057516"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Rechteck 44">
            <a:extLst>
              <a:ext uri="{FF2B5EF4-FFF2-40B4-BE49-F238E27FC236}">
                <a16:creationId xmlns:a16="http://schemas.microsoft.com/office/drawing/2014/main" id="{E8F7B9D2-75A9-48B2-8CA7-06D173AE5244}"/>
              </a:ext>
            </a:extLst>
          </p:cNvPr>
          <p:cNvSpPr/>
          <p:nvPr/>
        </p:nvSpPr>
        <p:spPr>
          <a:xfrm>
            <a:off x="4090699"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Rechteck 46">
            <a:extLst>
              <a:ext uri="{FF2B5EF4-FFF2-40B4-BE49-F238E27FC236}">
                <a16:creationId xmlns:a16="http://schemas.microsoft.com/office/drawing/2014/main" id="{5EA3CD38-D69D-4ABB-8129-B0FFF554CA5A}"/>
              </a:ext>
            </a:extLst>
          </p:cNvPr>
          <p:cNvSpPr/>
          <p:nvPr/>
        </p:nvSpPr>
        <p:spPr>
          <a:xfrm>
            <a:off x="6138274" y="3492121"/>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Rechteck 48">
            <a:extLst>
              <a:ext uri="{FF2B5EF4-FFF2-40B4-BE49-F238E27FC236}">
                <a16:creationId xmlns:a16="http://schemas.microsoft.com/office/drawing/2014/main" id="{05F11C52-77C1-4B9A-A2B8-3EFF7BE768B2}"/>
              </a:ext>
            </a:extLst>
          </p:cNvPr>
          <p:cNvSpPr/>
          <p:nvPr/>
        </p:nvSpPr>
        <p:spPr>
          <a:xfrm>
            <a:off x="8201272"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Rechteck 50">
            <a:extLst>
              <a:ext uri="{FF2B5EF4-FFF2-40B4-BE49-F238E27FC236}">
                <a16:creationId xmlns:a16="http://schemas.microsoft.com/office/drawing/2014/main" id="{3C2A8994-E274-4F04-96AF-0B4C6E21E7CA}"/>
              </a:ext>
            </a:extLst>
          </p:cNvPr>
          <p:cNvSpPr/>
          <p:nvPr/>
        </p:nvSpPr>
        <p:spPr>
          <a:xfrm>
            <a:off x="10229999"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412EC7E4-21DE-419A-868E-B44C69E31442}"/>
              </a:ext>
            </a:extLst>
          </p:cNvPr>
          <p:cNvSpPr/>
          <p:nvPr/>
        </p:nvSpPr>
        <p:spPr>
          <a:xfrm>
            <a:off x="0" y="463729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54">
            <a:extLst>
              <a:ext uri="{FF2B5EF4-FFF2-40B4-BE49-F238E27FC236}">
                <a16:creationId xmlns:a16="http://schemas.microsoft.com/office/drawing/2014/main" id="{A6FFA5E3-FCEC-4EAD-95C8-5581500D95A2}"/>
              </a:ext>
            </a:extLst>
          </p:cNvPr>
          <p:cNvSpPr/>
          <p:nvPr/>
        </p:nvSpPr>
        <p:spPr>
          <a:xfrm>
            <a:off x="2057517"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56">
            <a:extLst>
              <a:ext uri="{FF2B5EF4-FFF2-40B4-BE49-F238E27FC236}">
                <a16:creationId xmlns:a16="http://schemas.microsoft.com/office/drawing/2014/main" id="{4630DAFE-51E7-4184-B120-436F55EC9652}"/>
              </a:ext>
            </a:extLst>
          </p:cNvPr>
          <p:cNvSpPr/>
          <p:nvPr/>
        </p:nvSpPr>
        <p:spPr>
          <a:xfrm>
            <a:off x="40907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58">
            <a:extLst>
              <a:ext uri="{FF2B5EF4-FFF2-40B4-BE49-F238E27FC236}">
                <a16:creationId xmlns:a16="http://schemas.microsoft.com/office/drawing/2014/main" id="{1ED8FFC1-6AB9-4342-9204-905C77152DF3}"/>
              </a:ext>
            </a:extLst>
          </p:cNvPr>
          <p:cNvSpPr/>
          <p:nvPr/>
        </p:nvSpPr>
        <p:spPr>
          <a:xfrm>
            <a:off x="6129362" y="4637297"/>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Rechteck 60">
            <a:extLst>
              <a:ext uri="{FF2B5EF4-FFF2-40B4-BE49-F238E27FC236}">
                <a16:creationId xmlns:a16="http://schemas.microsoft.com/office/drawing/2014/main" id="{7E9A1039-86CF-40CA-8113-049BA7FE59F6}"/>
              </a:ext>
            </a:extLst>
          </p:cNvPr>
          <p:cNvSpPr/>
          <p:nvPr/>
        </p:nvSpPr>
        <p:spPr>
          <a:xfrm>
            <a:off x="8201273"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0BF33194-2D07-4F80-BE61-B77D6AA8A343}"/>
              </a:ext>
            </a:extLst>
          </p:cNvPr>
          <p:cNvSpPr/>
          <p:nvPr/>
        </p:nvSpPr>
        <p:spPr>
          <a:xfrm>
            <a:off x="102300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9782" y="-3810889"/>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2523" y="-2642412"/>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2525" y="-1483060"/>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Rechteck 93">
            <a:extLst>
              <a:ext uri="{FF2B5EF4-FFF2-40B4-BE49-F238E27FC236}">
                <a16:creationId xmlns:a16="http://schemas.microsoft.com/office/drawing/2014/main" id="{B08652F0-74B0-4D26-BB63-3CEFD2CBA2C5}"/>
              </a:ext>
            </a:extLst>
          </p:cNvPr>
          <p:cNvSpPr/>
          <p:nvPr/>
        </p:nvSpPr>
        <p:spPr>
          <a:xfrm>
            <a:off x="4454" y="5762299"/>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Rechteck 95">
            <a:extLst>
              <a:ext uri="{FF2B5EF4-FFF2-40B4-BE49-F238E27FC236}">
                <a16:creationId xmlns:a16="http://schemas.microsoft.com/office/drawing/2014/main" id="{1627A74C-B4C0-42E4-AF0A-B89622643317}"/>
              </a:ext>
            </a:extLst>
          </p:cNvPr>
          <p:cNvSpPr/>
          <p:nvPr/>
        </p:nvSpPr>
        <p:spPr>
          <a:xfrm>
            <a:off x="2061971"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Rechteck 97">
            <a:extLst>
              <a:ext uri="{FF2B5EF4-FFF2-40B4-BE49-F238E27FC236}">
                <a16:creationId xmlns:a16="http://schemas.microsoft.com/office/drawing/2014/main" id="{50F1BA54-B197-4067-92D2-B79530ECA32A}"/>
              </a:ext>
            </a:extLst>
          </p:cNvPr>
          <p:cNvSpPr/>
          <p:nvPr/>
        </p:nvSpPr>
        <p:spPr>
          <a:xfrm>
            <a:off x="40951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Rechteck 99">
            <a:extLst>
              <a:ext uri="{FF2B5EF4-FFF2-40B4-BE49-F238E27FC236}">
                <a16:creationId xmlns:a16="http://schemas.microsoft.com/office/drawing/2014/main" id="{98A68A5C-1815-47E1-91E0-65B0C93322E1}"/>
              </a:ext>
            </a:extLst>
          </p:cNvPr>
          <p:cNvSpPr/>
          <p:nvPr/>
        </p:nvSpPr>
        <p:spPr>
          <a:xfrm>
            <a:off x="6133816" y="5762299"/>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Rechteck 101">
            <a:extLst>
              <a:ext uri="{FF2B5EF4-FFF2-40B4-BE49-F238E27FC236}">
                <a16:creationId xmlns:a16="http://schemas.microsoft.com/office/drawing/2014/main" id="{FDF5DFD1-7622-4DC6-A533-165AF0ACBC98}"/>
              </a:ext>
            </a:extLst>
          </p:cNvPr>
          <p:cNvSpPr/>
          <p:nvPr/>
        </p:nvSpPr>
        <p:spPr>
          <a:xfrm>
            <a:off x="8195788"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Rechteck 103">
            <a:extLst>
              <a:ext uri="{FF2B5EF4-FFF2-40B4-BE49-F238E27FC236}">
                <a16:creationId xmlns:a16="http://schemas.microsoft.com/office/drawing/2014/main" id="{51C15B57-DD4E-494F-8F61-2E8E01F6C897}"/>
              </a:ext>
            </a:extLst>
          </p:cNvPr>
          <p:cNvSpPr/>
          <p:nvPr/>
        </p:nvSpPr>
        <p:spPr>
          <a:xfrm>
            <a:off x="102344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Rechteck 105">
            <a:extLst>
              <a:ext uri="{FF2B5EF4-FFF2-40B4-BE49-F238E27FC236}">
                <a16:creationId xmlns:a16="http://schemas.microsoft.com/office/drawing/2014/main" id="{F2F1D7FE-D163-487E-8AF3-DED0C90229F7}"/>
              </a:ext>
            </a:extLst>
          </p:cNvPr>
          <p:cNvSpPr/>
          <p:nvPr/>
        </p:nvSpPr>
        <p:spPr>
          <a:xfrm rot="5400000">
            <a:off x="6056979" y="-358058"/>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Textfeld 106">
            <a:extLst>
              <a:ext uri="{FF2B5EF4-FFF2-40B4-BE49-F238E27FC236}">
                <a16:creationId xmlns:a16="http://schemas.microsoft.com/office/drawing/2014/main" id="{AEB1930D-FC3C-495A-9C5C-2B582A2C7F89}"/>
              </a:ext>
            </a:extLst>
          </p:cNvPr>
          <p:cNvSpPr txBox="1"/>
          <p:nvPr/>
        </p:nvSpPr>
        <p:spPr>
          <a:xfrm>
            <a:off x="47876" y="132164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09" name="Textfeld 108">
            <a:extLst>
              <a:ext uri="{FF2B5EF4-FFF2-40B4-BE49-F238E27FC236}">
                <a16:creationId xmlns:a16="http://schemas.microsoft.com/office/drawing/2014/main" id="{042918FF-6B72-4084-86A1-D0201CD077D2}"/>
              </a:ext>
            </a:extLst>
          </p:cNvPr>
          <p:cNvSpPr txBox="1"/>
          <p:nvPr/>
        </p:nvSpPr>
        <p:spPr>
          <a:xfrm>
            <a:off x="2061280"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$ 200</a:t>
            </a:r>
          </a:p>
        </p:txBody>
      </p:sp>
      <p:sp>
        <p:nvSpPr>
          <p:cNvPr id="111" name="Textfeld 110">
            <a:extLst>
              <a:ext uri="{FF2B5EF4-FFF2-40B4-BE49-F238E27FC236}">
                <a16:creationId xmlns:a16="http://schemas.microsoft.com/office/drawing/2014/main" id="{D11630EF-4868-4E95-BAF4-7DCAEB8791B3}"/>
              </a:ext>
            </a:extLst>
          </p:cNvPr>
          <p:cNvSpPr txBox="1"/>
          <p:nvPr/>
        </p:nvSpPr>
        <p:spPr>
          <a:xfrm>
            <a:off x="4111147" y="133027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3" name="Textfeld 112">
            <a:extLst>
              <a:ext uri="{FF2B5EF4-FFF2-40B4-BE49-F238E27FC236}">
                <a16:creationId xmlns:a16="http://schemas.microsoft.com/office/drawing/2014/main" id="{ADB2940A-B22E-476C-9B08-903DCA48CD05}"/>
              </a:ext>
            </a:extLst>
          </p:cNvPr>
          <p:cNvSpPr txBox="1"/>
          <p:nvPr/>
        </p:nvSpPr>
        <p:spPr>
          <a:xfrm>
            <a:off x="6119651"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5" name="Textfeld 114">
            <a:extLst>
              <a:ext uri="{FF2B5EF4-FFF2-40B4-BE49-F238E27FC236}">
                <a16:creationId xmlns:a16="http://schemas.microsoft.com/office/drawing/2014/main" id="{EB77F131-46D5-46A1-A353-3D105DF7636E}"/>
              </a:ext>
            </a:extLst>
          </p:cNvPr>
          <p:cNvSpPr txBox="1"/>
          <p:nvPr/>
        </p:nvSpPr>
        <p:spPr>
          <a:xfrm>
            <a:off x="8159453" y="1326205"/>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7" name="Textfeld 116">
            <a:extLst>
              <a:ext uri="{FF2B5EF4-FFF2-40B4-BE49-F238E27FC236}">
                <a16:creationId xmlns:a16="http://schemas.microsoft.com/office/drawing/2014/main" id="{70DF3C22-092A-4FE1-95A6-B4FC3415A023}"/>
              </a:ext>
            </a:extLst>
          </p:cNvPr>
          <p:cNvSpPr txBox="1"/>
          <p:nvPr/>
        </p:nvSpPr>
        <p:spPr>
          <a:xfrm>
            <a:off x="10242010" y="135868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9" name="Textfeld 118">
            <a:extLst>
              <a:ext uri="{FF2B5EF4-FFF2-40B4-BE49-F238E27FC236}">
                <a16:creationId xmlns:a16="http://schemas.microsoft.com/office/drawing/2014/main" id="{7A709F50-BF9D-480E-8821-4D7F06FCCE89}"/>
              </a:ext>
            </a:extLst>
          </p:cNvPr>
          <p:cNvSpPr txBox="1"/>
          <p:nvPr/>
        </p:nvSpPr>
        <p:spPr>
          <a:xfrm>
            <a:off x="34628" y="248780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1" name="Textfeld 120">
            <a:extLst>
              <a:ext uri="{FF2B5EF4-FFF2-40B4-BE49-F238E27FC236}">
                <a16:creationId xmlns:a16="http://schemas.microsoft.com/office/drawing/2014/main" id="{E936077F-41FD-4406-B184-24C29E77078A}"/>
              </a:ext>
            </a:extLst>
          </p:cNvPr>
          <p:cNvSpPr txBox="1"/>
          <p:nvPr/>
        </p:nvSpPr>
        <p:spPr>
          <a:xfrm>
            <a:off x="2048032"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$ 400</a:t>
            </a:r>
          </a:p>
        </p:txBody>
      </p:sp>
      <p:sp>
        <p:nvSpPr>
          <p:cNvPr id="123" name="Textfeld 122">
            <a:extLst>
              <a:ext uri="{FF2B5EF4-FFF2-40B4-BE49-F238E27FC236}">
                <a16:creationId xmlns:a16="http://schemas.microsoft.com/office/drawing/2014/main" id="{B45215BE-EB1D-472C-B964-CE0986622E14}"/>
              </a:ext>
            </a:extLst>
          </p:cNvPr>
          <p:cNvSpPr txBox="1"/>
          <p:nvPr/>
        </p:nvSpPr>
        <p:spPr>
          <a:xfrm>
            <a:off x="4097899" y="249643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5" name="Textfeld 124">
            <a:extLst>
              <a:ext uri="{FF2B5EF4-FFF2-40B4-BE49-F238E27FC236}">
                <a16:creationId xmlns:a16="http://schemas.microsoft.com/office/drawing/2014/main" id="{51AC3C94-CD52-419C-A2B3-E43175C03CD1}"/>
              </a:ext>
            </a:extLst>
          </p:cNvPr>
          <p:cNvSpPr txBox="1"/>
          <p:nvPr/>
        </p:nvSpPr>
        <p:spPr>
          <a:xfrm>
            <a:off x="6106403"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7" name="Textfeld 126">
            <a:extLst>
              <a:ext uri="{FF2B5EF4-FFF2-40B4-BE49-F238E27FC236}">
                <a16:creationId xmlns:a16="http://schemas.microsoft.com/office/drawing/2014/main" id="{76891F4F-333B-4300-A14F-606B447525FF}"/>
              </a:ext>
            </a:extLst>
          </p:cNvPr>
          <p:cNvSpPr txBox="1"/>
          <p:nvPr/>
        </p:nvSpPr>
        <p:spPr>
          <a:xfrm>
            <a:off x="8146205" y="249236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9" name="Textfeld 128">
            <a:extLst>
              <a:ext uri="{FF2B5EF4-FFF2-40B4-BE49-F238E27FC236}">
                <a16:creationId xmlns:a16="http://schemas.microsoft.com/office/drawing/2014/main" id="{8F1A149D-13B0-42AA-8169-5A664D4FE520}"/>
              </a:ext>
            </a:extLst>
          </p:cNvPr>
          <p:cNvSpPr txBox="1"/>
          <p:nvPr/>
        </p:nvSpPr>
        <p:spPr>
          <a:xfrm>
            <a:off x="10228762" y="252485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31" name="Textfeld 130">
            <a:extLst>
              <a:ext uri="{FF2B5EF4-FFF2-40B4-BE49-F238E27FC236}">
                <a16:creationId xmlns:a16="http://schemas.microsoft.com/office/drawing/2014/main" id="{DA4858F7-A9A9-426B-AD2A-C67576C82253}"/>
              </a:ext>
            </a:extLst>
          </p:cNvPr>
          <p:cNvSpPr txBox="1"/>
          <p:nvPr/>
        </p:nvSpPr>
        <p:spPr>
          <a:xfrm>
            <a:off x="18514" y="363890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3" name="Textfeld 132">
            <a:extLst>
              <a:ext uri="{FF2B5EF4-FFF2-40B4-BE49-F238E27FC236}">
                <a16:creationId xmlns:a16="http://schemas.microsoft.com/office/drawing/2014/main" id="{3737AA29-435F-4816-8BD0-D5358527D5BD}"/>
              </a:ext>
            </a:extLst>
          </p:cNvPr>
          <p:cNvSpPr txBox="1"/>
          <p:nvPr/>
        </p:nvSpPr>
        <p:spPr>
          <a:xfrm>
            <a:off x="2031918"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5" name="Textfeld 134">
            <a:extLst>
              <a:ext uri="{FF2B5EF4-FFF2-40B4-BE49-F238E27FC236}">
                <a16:creationId xmlns:a16="http://schemas.microsoft.com/office/drawing/2014/main" id="{2B6FA09D-5CFF-4D35-BBCF-F093E1AB7C80}"/>
              </a:ext>
            </a:extLst>
          </p:cNvPr>
          <p:cNvSpPr txBox="1"/>
          <p:nvPr/>
        </p:nvSpPr>
        <p:spPr>
          <a:xfrm>
            <a:off x="4081785" y="364753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7" name="Textfeld 136">
            <a:extLst>
              <a:ext uri="{FF2B5EF4-FFF2-40B4-BE49-F238E27FC236}">
                <a16:creationId xmlns:a16="http://schemas.microsoft.com/office/drawing/2014/main" id="{6AB340C7-AD23-41EC-A385-7034BB08F180}"/>
              </a:ext>
            </a:extLst>
          </p:cNvPr>
          <p:cNvSpPr txBox="1"/>
          <p:nvPr/>
        </p:nvSpPr>
        <p:spPr>
          <a:xfrm>
            <a:off x="6090289"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9" name="Textfeld 138">
            <a:extLst>
              <a:ext uri="{FF2B5EF4-FFF2-40B4-BE49-F238E27FC236}">
                <a16:creationId xmlns:a16="http://schemas.microsoft.com/office/drawing/2014/main" id="{85A1CFC5-5604-445D-B56C-CEA64C6F9A51}"/>
              </a:ext>
            </a:extLst>
          </p:cNvPr>
          <p:cNvSpPr txBox="1"/>
          <p:nvPr/>
        </p:nvSpPr>
        <p:spPr>
          <a:xfrm>
            <a:off x="8130091" y="3643470"/>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1" name="Textfeld 140">
            <a:extLst>
              <a:ext uri="{FF2B5EF4-FFF2-40B4-BE49-F238E27FC236}">
                <a16:creationId xmlns:a16="http://schemas.microsoft.com/office/drawing/2014/main" id="{93AEE4D0-52EA-4B37-90CD-6ACFAF729E1D}"/>
              </a:ext>
            </a:extLst>
          </p:cNvPr>
          <p:cNvSpPr txBox="1"/>
          <p:nvPr/>
        </p:nvSpPr>
        <p:spPr>
          <a:xfrm>
            <a:off x="10212648" y="367595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3" name="Textfeld 142">
            <a:extLst>
              <a:ext uri="{FF2B5EF4-FFF2-40B4-BE49-F238E27FC236}">
                <a16:creationId xmlns:a16="http://schemas.microsoft.com/office/drawing/2014/main" id="{A0CF7166-783C-45BA-ADBF-E830285BA7E2}"/>
              </a:ext>
            </a:extLst>
          </p:cNvPr>
          <p:cNvSpPr txBox="1"/>
          <p:nvPr/>
        </p:nvSpPr>
        <p:spPr>
          <a:xfrm>
            <a:off x="5266" y="480507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5" name="Textfeld 144">
            <a:extLst>
              <a:ext uri="{FF2B5EF4-FFF2-40B4-BE49-F238E27FC236}">
                <a16:creationId xmlns:a16="http://schemas.microsoft.com/office/drawing/2014/main" id="{F4D1B66B-0956-4F22-9B65-17DC4B8E9BC1}"/>
              </a:ext>
            </a:extLst>
          </p:cNvPr>
          <p:cNvSpPr txBox="1"/>
          <p:nvPr/>
        </p:nvSpPr>
        <p:spPr>
          <a:xfrm>
            <a:off x="2018670"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7" name="Textfeld 146">
            <a:extLst>
              <a:ext uri="{FF2B5EF4-FFF2-40B4-BE49-F238E27FC236}">
                <a16:creationId xmlns:a16="http://schemas.microsoft.com/office/drawing/2014/main" id="{A92F22BA-FAE2-4059-A394-435B48FB3BF6}"/>
              </a:ext>
            </a:extLst>
          </p:cNvPr>
          <p:cNvSpPr txBox="1"/>
          <p:nvPr/>
        </p:nvSpPr>
        <p:spPr>
          <a:xfrm>
            <a:off x="4068537" y="481370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9" name="Textfeld 148">
            <a:extLst>
              <a:ext uri="{FF2B5EF4-FFF2-40B4-BE49-F238E27FC236}">
                <a16:creationId xmlns:a16="http://schemas.microsoft.com/office/drawing/2014/main" id="{FA111016-6C6A-416D-9064-7893EB56630D}"/>
              </a:ext>
            </a:extLst>
          </p:cNvPr>
          <p:cNvSpPr txBox="1"/>
          <p:nvPr/>
        </p:nvSpPr>
        <p:spPr>
          <a:xfrm>
            <a:off x="6077041"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1" name="Textfeld 150">
            <a:extLst>
              <a:ext uri="{FF2B5EF4-FFF2-40B4-BE49-F238E27FC236}">
                <a16:creationId xmlns:a16="http://schemas.microsoft.com/office/drawing/2014/main" id="{539C797C-72B5-471E-8458-B6FB5C706530}"/>
              </a:ext>
            </a:extLst>
          </p:cNvPr>
          <p:cNvSpPr txBox="1"/>
          <p:nvPr/>
        </p:nvSpPr>
        <p:spPr>
          <a:xfrm>
            <a:off x="8116843" y="480963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3" name="Textfeld 152">
            <a:extLst>
              <a:ext uri="{FF2B5EF4-FFF2-40B4-BE49-F238E27FC236}">
                <a16:creationId xmlns:a16="http://schemas.microsoft.com/office/drawing/2014/main" id="{2C3FDA24-4273-4AEE-931A-93FFA7DEE3E7}"/>
              </a:ext>
            </a:extLst>
          </p:cNvPr>
          <p:cNvSpPr txBox="1"/>
          <p:nvPr/>
        </p:nvSpPr>
        <p:spPr>
          <a:xfrm>
            <a:off x="10199400" y="484211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5" name="Textfeld 154">
            <a:extLst>
              <a:ext uri="{FF2B5EF4-FFF2-40B4-BE49-F238E27FC236}">
                <a16:creationId xmlns:a16="http://schemas.microsoft.com/office/drawing/2014/main" id="{219B8F38-E057-4304-B23A-7CFD81C977D1}"/>
              </a:ext>
            </a:extLst>
          </p:cNvPr>
          <p:cNvSpPr txBox="1"/>
          <p:nvPr/>
        </p:nvSpPr>
        <p:spPr>
          <a:xfrm>
            <a:off x="-60711" y="59263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7" name="Textfeld 166">
            <a:extLst>
              <a:ext uri="{FF2B5EF4-FFF2-40B4-BE49-F238E27FC236}">
                <a16:creationId xmlns:a16="http://schemas.microsoft.com/office/drawing/2014/main" id="{D9731BDD-A974-4157-B973-52756D63B9BE}"/>
              </a:ext>
            </a:extLst>
          </p:cNvPr>
          <p:cNvSpPr txBox="1"/>
          <p:nvPr/>
        </p:nvSpPr>
        <p:spPr>
          <a:xfrm>
            <a:off x="1957960" y="593776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9" name="Textfeld 168">
            <a:extLst>
              <a:ext uri="{FF2B5EF4-FFF2-40B4-BE49-F238E27FC236}">
                <a16:creationId xmlns:a16="http://schemas.microsoft.com/office/drawing/2014/main" id="{61160B15-C810-4FD4-AB16-A4D7BC68508C}"/>
              </a:ext>
            </a:extLst>
          </p:cNvPr>
          <p:cNvSpPr txBox="1"/>
          <p:nvPr/>
        </p:nvSpPr>
        <p:spPr>
          <a:xfrm>
            <a:off x="4010618" y="59492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1" name="Textfeld 170">
            <a:extLst>
              <a:ext uri="{FF2B5EF4-FFF2-40B4-BE49-F238E27FC236}">
                <a16:creationId xmlns:a16="http://schemas.microsoft.com/office/drawing/2014/main" id="{A8DEE7B8-48E9-43CD-9A89-500BAB553D45}"/>
              </a:ext>
            </a:extLst>
          </p:cNvPr>
          <p:cNvSpPr txBox="1"/>
          <p:nvPr/>
        </p:nvSpPr>
        <p:spPr>
          <a:xfrm>
            <a:off x="6071941" y="59468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3" name="Textfeld 172">
            <a:extLst>
              <a:ext uri="{FF2B5EF4-FFF2-40B4-BE49-F238E27FC236}">
                <a16:creationId xmlns:a16="http://schemas.microsoft.com/office/drawing/2014/main" id="{B936E7EF-ED1A-43A7-8193-EAB11539D68E}"/>
              </a:ext>
            </a:extLst>
          </p:cNvPr>
          <p:cNvSpPr txBox="1"/>
          <p:nvPr/>
        </p:nvSpPr>
        <p:spPr>
          <a:xfrm>
            <a:off x="8090612" y="595834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5" name="Textfeld 174">
            <a:extLst>
              <a:ext uri="{FF2B5EF4-FFF2-40B4-BE49-F238E27FC236}">
                <a16:creationId xmlns:a16="http://schemas.microsoft.com/office/drawing/2014/main" id="{94105F29-B857-442B-805A-D56983A0B796}"/>
              </a:ext>
            </a:extLst>
          </p:cNvPr>
          <p:cNvSpPr txBox="1"/>
          <p:nvPr/>
        </p:nvSpPr>
        <p:spPr>
          <a:xfrm>
            <a:off x="10143270" y="59697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pic>
        <p:nvPicPr>
          <p:cNvPr id="179" name="Grafik 178" descr="Ein Bild, das Zug enthält.&#10;&#10;Automatisch generierte Beschreibung">
            <a:extLst>
              <a:ext uri="{FF2B5EF4-FFF2-40B4-BE49-F238E27FC236}">
                <a16:creationId xmlns:a16="http://schemas.microsoft.com/office/drawing/2014/main" id="{DA095BA9-3067-4C94-9B0C-0996A3F4BD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44258" y="-10726"/>
            <a:ext cx="1977481" cy="1112127"/>
          </a:xfrm>
          <a:prstGeom prst="rect">
            <a:avLst/>
          </a:prstGeom>
        </p:spPr>
      </p:pic>
      <p:pic>
        <p:nvPicPr>
          <p:cNvPr id="185" name="Grafik 184" descr="Ein Bild, das Zug enthält.&#10;&#10;Automatisch generierte Beschreibung">
            <a:extLst>
              <a:ext uri="{FF2B5EF4-FFF2-40B4-BE49-F238E27FC236}">
                <a16:creationId xmlns:a16="http://schemas.microsoft.com/office/drawing/2014/main" id="{C7E975A6-5CF2-4E70-A91E-8B1C59494D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6560" y="-9545"/>
            <a:ext cx="1977481" cy="1112127"/>
          </a:xfrm>
          <a:prstGeom prst="rect">
            <a:avLst/>
          </a:prstGeom>
        </p:spPr>
      </p:pic>
      <p:pic>
        <p:nvPicPr>
          <p:cNvPr id="187" name="Grafik 186" descr="Ein Bild, das Zug enthält.&#10;&#10;Automatisch generierte Beschreibung">
            <a:extLst>
              <a:ext uri="{FF2B5EF4-FFF2-40B4-BE49-F238E27FC236}">
                <a16:creationId xmlns:a16="http://schemas.microsoft.com/office/drawing/2014/main" id="{0502FD84-BD9E-4E39-9486-E4951976CD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3909" y="5755"/>
            <a:ext cx="2007823" cy="1129191"/>
          </a:xfrm>
          <a:prstGeom prst="rect">
            <a:avLst/>
          </a:prstGeom>
        </p:spPr>
      </p:pic>
      <p:pic>
        <p:nvPicPr>
          <p:cNvPr id="189" name="Grafik 188" descr="Ein Bild, das Zug enthält.&#10;&#10;Automatisch generierte Beschreibung">
            <a:extLst>
              <a:ext uri="{FF2B5EF4-FFF2-40B4-BE49-F238E27FC236}">
                <a16:creationId xmlns:a16="http://schemas.microsoft.com/office/drawing/2014/main" id="{DB34962F-10EA-426A-9B86-04CE23AC9F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00960" y="-10727"/>
            <a:ext cx="1977481" cy="1112127"/>
          </a:xfrm>
          <a:prstGeom prst="rect">
            <a:avLst/>
          </a:prstGeom>
        </p:spPr>
      </p:pic>
      <p:pic>
        <p:nvPicPr>
          <p:cNvPr id="191" name="Grafik 190" descr="Ein Bild, das Zug enthält.&#10;&#10;Automatisch generierte Beschreibung">
            <a:extLst>
              <a:ext uri="{FF2B5EF4-FFF2-40B4-BE49-F238E27FC236}">
                <a16:creationId xmlns:a16="http://schemas.microsoft.com/office/drawing/2014/main" id="{71F03C8A-9D6C-4863-B223-B45054839E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33483" y="-5206"/>
            <a:ext cx="1955775" cy="1099920"/>
          </a:xfrm>
          <a:prstGeom prst="rect">
            <a:avLst/>
          </a:prstGeom>
        </p:spPr>
      </p:pic>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11B3469C-8DEE-4177-8E4D-3A60AAD836AB}"/>
                  </a:ext>
                </a:extLst>
              </p:cNvPr>
              <p:cNvGraphicFramePr>
                <a:graphicFrameLocks noChangeAspect="1"/>
              </p:cNvGraphicFramePr>
              <p:nvPr>
                <p:extLst>
                  <p:ext uri="{D42A27DB-BD31-4B8C-83A1-F6EECF244321}">
                    <p14:modId xmlns:p14="http://schemas.microsoft.com/office/powerpoint/2010/main" val="2097953949"/>
                  </p:ext>
                </p:extLst>
              </p:nvPr>
            </p:nvGraphicFramePr>
            <p:xfrm>
              <a:off x="-9039" y="-1478"/>
              <a:ext cx="2020308" cy="1136424"/>
            </p:xfrm>
            <a:graphic>
              <a:graphicData uri="http://schemas.microsoft.com/office/powerpoint/2016/slidezoom">
                <pslz:sldZm>
                  <pslz:sldZmObj sldId="335" cId="3510115186">
                    <pslz:zmPr id="{7F4EBF7B-EA3F-4120-9557-BEAB04119442}" returnToParent="0" transitionDur="1000">
                      <p166:blipFill xmlns:p166="http://schemas.microsoft.com/office/powerpoint/2016/6/main">
                        <a:blip r:embed="rId9"/>
                        <a:stretch>
                          <a:fillRect/>
                        </a:stretch>
                      </p166:blipFill>
                      <p166:spPr xmlns:p166="http://schemas.microsoft.com/office/powerpoint/2016/6/main">
                        <a:xfrm>
                          <a:off x="0" y="0"/>
                          <a:ext cx="2020308" cy="1136424"/>
                        </a:xfrm>
                        <a:prstGeom prst="rect">
                          <a:avLst/>
                        </a:prstGeom>
                        <a:ln w="3175">
                          <a:solidFill>
                            <a:prstClr val="ltGray"/>
                          </a:solidFill>
                        </a:ln>
                      </p166:spPr>
                    </pslz:zmPr>
                  </pslz:sldZmObj>
                </pslz:sldZm>
              </a:graphicData>
            </a:graphic>
          </p:graphicFrame>
        </mc:Choice>
        <mc:Fallback xmlns="">
          <p:pic>
            <p:nvPicPr>
              <p:cNvPr id="8" name="Folienzoom 7">
                <a:hlinkClick r:id="rId10" action="ppaction://hlinksldjump"/>
                <a:extLst>
                  <a:ext uri="{FF2B5EF4-FFF2-40B4-BE49-F238E27FC236}">
                    <a16:creationId xmlns:a16="http://schemas.microsoft.com/office/drawing/2014/main" id="{11B3469C-8DEE-4177-8E4D-3A60AAD836AB}"/>
                  </a:ext>
                </a:extLst>
              </p:cNvPr>
              <p:cNvPicPr>
                <a:picLocks noGrp="1" noRot="1" noChangeAspect="1" noMove="1" noResize="1" noEditPoints="1" noAdjustHandles="1" noChangeArrowheads="1" noChangeShapeType="1"/>
              </p:cNvPicPr>
              <p:nvPr/>
            </p:nvPicPr>
            <p:blipFill>
              <a:blip r:embed="rId11"/>
              <a:stretch>
                <a:fillRect/>
              </a:stretch>
            </p:blipFill>
            <p:spPr>
              <a:xfrm>
                <a:off x="-9039" y="-1478"/>
                <a:ext cx="2020308" cy="1136424"/>
              </a:xfrm>
              <a:prstGeom prst="rect">
                <a:avLst/>
              </a:prstGeom>
              <a:ln w="3175">
                <a:solidFill>
                  <a:prstClr val="ltGray"/>
                </a:solidFill>
              </a:ln>
            </p:spPr>
          </p:pic>
        </mc:Fallback>
      </mc:AlternateContent>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58" y="-4965243"/>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65">
            <a:extLst>
              <a:ext uri="{FF2B5EF4-FFF2-40B4-BE49-F238E27FC236}">
                <a16:creationId xmlns:a16="http://schemas.microsoft.com/office/drawing/2014/main" id="{5690AA1E-5601-46CB-AE0A-C36C25E9C139}"/>
              </a:ext>
            </a:extLst>
          </p:cNvPr>
          <p:cNvSpPr/>
          <p:nvPr/>
        </p:nvSpPr>
        <p:spPr>
          <a:xfrm>
            <a:off x="-14634" y="7839"/>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65">
            <a:extLst>
              <a:ext uri="{FF2B5EF4-FFF2-40B4-BE49-F238E27FC236}">
                <a16:creationId xmlns:a16="http://schemas.microsoft.com/office/drawing/2014/main" id="{BC8DFBEF-36D7-4AF6-A373-937673A99FB9}"/>
              </a:ext>
            </a:extLst>
          </p:cNvPr>
          <p:cNvSpPr/>
          <p:nvPr/>
        </p:nvSpPr>
        <p:spPr>
          <a:xfrm>
            <a:off x="12151440" y="5755"/>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77">
            <a:extLst>
              <a:ext uri="{FF2B5EF4-FFF2-40B4-BE49-F238E27FC236}">
                <a16:creationId xmlns:a16="http://schemas.microsoft.com/office/drawing/2014/main" id="{BF3F8A8A-3980-4E3D-B4C8-EE684E24C81F}"/>
              </a:ext>
            </a:extLst>
          </p:cNvPr>
          <p:cNvSpPr/>
          <p:nvPr/>
        </p:nvSpPr>
        <p:spPr>
          <a:xfrm rot="5400000">
            <a:off x="6069378" y="705494"/>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25205951"/>
      </p:ext>
    </p:extLst>
  </p:cSld>
  <p:clrMapOvr>
    <a:masterClrMapping/>
  </p:clrMapOvr>
  <mc:AlternateContent xmlns:mc="http://schemas.openxmlformats.org/markup-compatibility/2006" xmlns:p14="http://schemas.microsoft.com/office/powerpoint/2010/main">
    <mc:Choice Requires="p14">
      <p:transition spd="med" p14:dur="700" advClick="0" advTm="4500">
        <p:fade/>
        <p:sndAc>
          <p:stSnd>
            <p:snd r:embed="rId2" name="Jeopardy fill board.wav"/>
          </p:stSnd>
        </p:sndAc>
      </p:transition>
    </mc:Choice>
    <mc:Fallback xmlns="">
      <p:transition spd="med" advClick="0" advTm="4500">
        <p:fade/>
        <p:sndAc>
          <p:stSnd>
            <p:snd r:embed="rId12" name="Jeopardy fill boar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grpId="0" nodeType="withEffect">
                                  <p:stCondLst>
                                    <p:cond delay="4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80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80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80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80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80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grpId="0" nodeType="withEffect">
                                  <p:stCondLst>
                                    <p:cond delay="80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80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80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800"/>
                                  </p:stCondLst>
                                  <p:childTnLst>
                                    <p:set>
                                      <p:cBhvr>
                                        <p:cTn id="42" dur="1" fill="hold">
                                          <p:stCondLst>
                                            <p:cond delay="0"/>
                                          </p:stCondLst>
                                        </p:cTn>
                                        <p:tgtEl>
                                          <p:spTgt spid="153"/>
                                        </p:tgtEl>
                                        <p:attrNameLst>
                                          <p:attrName>style.visibility</p:attrName>
                                        </p:attrNameLst>
                                      </p:cBhvr>
                                      <p:to>
                                        <p:strVal val="visible"/>
                                      </p:to>
                                    </p:set>
                                  </p:childTnLst>
                                </p:cTn>
                              </p:par>
                              <p:par>
                                <p:cTn id="43" presetID="1" presetClass="entr" presetSubtype="0" fill="hold" grpId="0" nodeType="withEffect">
                                  <p:stCondLst>
                                    <p:cond delay="80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1200"/>
                                  </p:stCondLst>
                                  <p:childTnLst>
                                    <p:set>
                                      <p:cBhvr>
                                        <p:cTn id="46" dur="1" fill="hold">
                                          <p:stCondLst>
                                            <p:cond delay="0"/>
                                          </p:stCondLst>
                                        </p:cTn>
                                        <p:tgtEl>
                                          <p:spTgt spid="167"/>
                                        </p:tgtEl>
                                        <p:attrNameLst>
                                          <p:attrName>style.visibility</p:attrName>
                                        </p:attrNameLst>
                                      </p:cBhvr>
                                      <p:to>
                                        <p:strVal val="visible"/>
                                      </p:to>
                                    </p:set>
                                  </p:childTnLst>
                                </p:cTn>
                              </p:par>
                              <p:par>
                                <p:cTn id="47" presetID="1" presetClass="entr" presetSubtype="0" fill="hold" grpId="0" nodeType="withEffect">
                                  <p:stCondLst>
                                    <p:cond delay="120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grpId="0" nodeType="withEffect">
                                  <p:stCondLst>
                                    <p:cond delay="120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120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120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120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120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12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1200"/>
                                  </p:stCondLst>
                                  <p:childTnLst>
                                    <p:set>
                                      <p:cBhvr>
                                        <p:cTn id="62" dur="1" fill="hold">
                                          <p:stCondLst>
                                            <p:cond delay="0"/>
                                          </p:stCondLst>
                                        </p:cTn>
                                        <p:tgtEl>
                                          <p:spTgt spid="139"/>
                                        </p:tgtEl>
                                        <p:attrNameLst>
                                          <p:attrName>style.visibility</p:attrName>
                                        </p:attrNameLst>
                                      </p:cBhvr>
                                      <p:to>
                                        <p:strVal val="visible"/>
                                      </p:to>
                                    </p:set>
                                  </p:childTnLst>
                                </p:cTn>
                              </p:par>
                              <p:par>
                                <p:cTn id="63" presetID="1" presetClass="entr" presetSubtype="0" fill="hold" grpId="0" nodeType="withEffect">
                                  <p:stCondLst>
                                    <p:cond delay="120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160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160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1600"/>
                                  </p:stCondLst>
                                  <p:childTnLst>
                                    <p:set>
                                      <p:cBhvr>
                                        <p:cTn id="70" dur="1" fill="hold">
                                          <p:stCondLst>
                                            <p:cond delay="0"/>
                                          </p:stCondLst>
                                        </p:cTn>
                                        <p:tgtEl>
                                          <p:spTgt spid="169"/>
                                        </p:tgtEl>
                                        <p:attrNameLst>
                                          <p:attrName>style.visibility</p:attrName>
                                        </p:attrNameLst>
                                      </p:cBhvr>
                                      <p:to>
                                        <p:strVal val="visible"/>
                                      </p:to>
                                    </p:set>
                                  </p:childTnLst>
                                </p:cTn>
                              </p:par>
                              <p:par>
                                <p:cTn id="71" presetID="1" presetClass="entr" presetSubtype="0" fill="hold" grpId="0" nodeType="withEffect">
                                  <p:stCondLst>
                                    <p:cond delay="160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1600"/>
                                  </p:stCondLst>
                                  <p:childTnLst>
                                    <p:set>
                                      <p:cBhvr>
                                        <p:cTn id="74" dur="1" fill="hold">
                                          <p:stCondLst>
                                            <p:cond delay="0"/>
                                          </p:stCondLst>
                                        </p:cTn>
                                        <p:tgtEl>
                                          <p:spTgt spid="127"/>
                                        </p:tgtEl>
                                        <p:attrNameLst>
                                          <p:attrName>style.visibility</p:attrName>
                                        </p:attrNameLst>
                                      </p:cBhvr>
                                      <p:to>
                                        <p:strVal val="visible"/>
                                      </p:to>
                                    </p:set>
                                  </p:childTnLst>
                                </p:cTn>
                              </p:par>
                              <p:par>
                                <p:cTn id="75" presetID="1" presetClass="entr" presetSubtype="0" fill="hold" grpId="0" nodeType="withEffect">
                                  <p:stCondLst>
                                    <p:cond delay="160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160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160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160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grpId="0" nodeType="withEffect">
                                  <p:stCondLst>
                                    <p:cond delay="160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200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200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2000"/>
                                  </p:stCondLst>
                                  <p:childTnLst>
                                    <p:set>
                                      <p:cBhvr>
                                        <p:cTn id="90" dur="1" fill="hold">
                                          <p:stCondLst>
                                            <p:cond delay="0"/>
                                          </p:stCondLst>
                                        </p:cTn>
                                        <p:tgtEl>
                                          <p:spTgt spid="137"/>
                                        </p:tgtEl>
                                        <p:attrNameLst>
                                          <p:attrName>style.visibility</p:attrName>
                                        </p:attrNameLst>
                                      </p:cBhvr>
                                      <p:to>
                                        <p:strVal val="visible"/>
                                      </p:to>
                                    </p:set>
                                  </p:childTnLst>
                                </p:cTn>
                              </p:par>
                              <p:par>
                                <p:cTn id="91" presetID="1" presetClass="entr" presetSubtype="0" fill="hold" grpId="0" nodeType="withEffect">
                                  <p:stCondLst>
                                    <p:cond delay="200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2000"/>
                                  </p:stCondLst>
                                  <p:childTnLst>
                                    <p:set>
                                      <p:cBhvr>
                                        <p:cTn id="94" dur="1" fill="hold">
                                          <p:stCondLst>
                                            <p:cond delay="0"/>
                                          </p:stCondLst>
                                        </p:cTn>
                                        <p:tgtEl>
                                          <p:spTgt spid="171"/>
                                        </p:tgtEl>
                                        <p:attrNameLst>
                                          <p:attrName>style.visibility</p:attrName>
                                        </p:attrNameLst>
                                      </p:cBhvr>
                                      <p:to>
                                        <p:strVal val="visible"/>
                                      </p:to>
                                    </p:set>
                                  </p:childTnLst>
                                </p:cTn>
                              </p:par>
                              <p:par>
                                <p:cTn id="95" presetID="1" presetClass="entr" presetSubtype="0" fill="hold" grpId="0" nodeType="withEffect">
                                  <p:stCondLst>
                                    <p:cond delay="2000"/>
                                  </p:stCondLst>
                                  <p:childTnLst>
                                    <p:set>
                                      <p:cBhvr>
                                        <p:cTn id="96" dur="1" fill="hold">
                                          <p:stCondLst>
                                            <p:cond delay="0"/>
                                          </p:stCondLst>
                                        </p:cTn>
                                        <p:tgtEl>
                                          <p:spTgt spid="100"/>
                                        </p:tgtEl>
                                        <p:attrNameLst>
                                          <p:attrName>style.visibility</p:attrName>
                                        </p:attrNameLst>
                                      </p:cBhvr>
                                      <p:to>
                                        <p:strVal val="visible"/>
                                      </p:to>
                                    </p:set>
                                  </p:childTnLst>
                                </p:cTn>
                              </p:par>
                              <p:par>
                                <p:cTn id="97" presetID="1" presetClass="entr" presetSubtype="0" fill="hold" grpId="0" nodeType="withEffect">
                                  <p:stCondLst>
                                    <p:cond delay="2000"/>
                                  </p:stCondLst>
                                  <p:childTnLst>
                                    <p:set>
                                      <p:cBhvr>
                                        <p:cTn id="98" dur="1" fill="hold">
                                          <p:stCondLst>
                                            <p:cond delay="0"/>
                                          </p:stCondLst>
                                        </p:cTn>
                                        <p:tgtEl>
                                          <p:spTgt spid="129"/>
                                        </p:tgtEl>
                                        <p:attrNameLst>
                                          <p:attrName>style.visibility</p:attrName>
                                        </p:attrNameLst>
                                      </p:cBhvr>
                                      <p:to>
                                        <p:strVal val="visible"/>
                                      </p:to>
                                    </p:set>
                                  </p:childTnLst>
                                </p:cTn>
                              </p:par>
                              <p:par>
                                <p:cTn id="99" presetID="1" presetClass="entr" presetSubtype="0" fill="hold" grpId="0" nodeType="withEffect">
                                  <p:stCondLst>
                                    <p:cond delay="200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2000"/>
                                  </p:stCondLst>
                                  <p:childTnLst>
                                    <p:set>
                                      <p:cBhvr>
                                        <p:cTn id="102" dur="1" fill="hold">
                                          <p:stCondLst>
                                            <p:cond delay="0"/>
                                          </p:stCondLst>
                                        </p:cTn>
                                        <p:tgtEl>
                                          <p:spTgt spid="155"/>
                                        </p:tgtEl>
                                        <p:attrNameLst>
                                          <p:attrName>style.visibility</p:attrName>
                                        </p:attrNameLst>
                                      </p:cBhvr>
                                      <p:to>
                                        <p:strVal val="visible"/>
                                      </p:to>
                                    </p:set>
                                  </p:childTnLst>
                                </p:cTn>
                              </p:par>
                              <p:par>
                                <p:cTn id="103" presetID="1" presetClass="entr" presetSubtype="0" fill="hold" grpId="0" nodeType="withEffect">
                                  <p:stCondLst>
                                    <p:cond delay="2000"/>
                                  </p:stCondLst>
                                  <p:childTnLst>
                                    <p:set>
                                      <p:cBhvr>
                                        <p:cTn id="104" dur="1" fill="hold">
                                          <p:stCondLst>
                                            <p:cond delay="0"/>
                                          </p:stCondLst>
                                        </p:cTn>
                                        <p:tgtEl>
                                          <p:spTgt spid="94"/>
                                        </p:tgtEl>
                                        <p:attrNameLst>
                                          <p:attrName>style.visibility</p:attrName>
                                        </p:attrNameLst>
                                      </p:cBhvr>
                                      <p:to>
                                        <p:strVal val="visible"/>
                                      </p:to>
                                    </p:set>
                                  </p:childTnLst>
                                </p:cTn>
                              </p:par>
                              <p:par>
                                <p:cTn id="105" presetID="1" presetClass="entr" presetSubtype="0" fill="hold" grpId="0" nodeType="withEffect">
                                  <p:stCondLst>
                                    <p:cond delay="2400"/>
                                  </p:stCondLst>
                                  <p:childTnLst>
                                    <p:set>
                                      <p:cBhvr>
                                        <p:cTn id="106" dur="1" fill="hold">
                                          <p:stCondLst>
                                            <p:cond delay="0"/>
                                          </p:stCondLst>
                                        </p:cTn>
                                        <p:tgtEl>
                                          <p:spTgt spid="133"/>
                                        </p:tgtEl>
                                        <p:attrNameLst>
                                          <p:attrName>style.visibility</p:attrName>
                                        </p:attrNameLst>
                                      </p:cBhvr>
                                      <p:to>
                                        <p:strVal val="visible"/>
                                      </p:to>
                                    </p:set>
                                  </p:childTnLst>
                                </p:cTn>
                              </p:par>
                              <p:par>
                                <p:cTn id="107" presetID="1" presetClass="entr" presetSubtype="0" fill="hold" grpId="0" nodeType="withEffect">
                                  <p:stCondLst>
                                    <p:cond delay="240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2400"/>
                                  </p:stCondLst>
                                  <p:childTnLst>
                                    <p:set>
                                      <p:cBhvr>
                                        <p:cTn id="110" dur="1" fill="hold">
                                          <p:stCondLst>
                                            <p:cond delay="0"/>
                                          </p:stCondLst>
                                        </p:cTn>
                                        <p:tgtEl>
                                          <p:spTgt spid="113"/>
                                        </p:tgtEl>
                                        <p:attrNameLst>
                                          <p:attrName>style.visibility</p:attrName>
                                        </p:attrNameLst>
                                      </p:cBhvr>
                                      <p:to>
                                        <p:strVal val="visible"/>
                                      </p:to>
                                    </p:set>
                                  </p:childTnLst>
                                </p:cTn>
                              </p:par>
                              <p:par>
                                <p:cTn id="111" presetID="1" presetClass="entr" presetSubtype="0" fill="hold" grpId="0" nodeType="withEffect">
                                  <p:stCondLst>
                                    <p:cond delay="2400"/>
                                  </p:stCondLst>
                                  <p:childTnLst>
                                    <p:set>
                                      <p:cBhvr>
                                        <p:cTn id="112" dur="1" fill="hold">
                                          <p:stCondLst>
                                            <p:cond delay="0"/>
                                          </p:stCondLst>
                                        </p:cTn>
                                        <p:tgtEl>
                                          <p:spTgt spid="23"/>
                                        </p:tgtEl>
                                        <p:attrNameLst>
                                          <p:attrName>style.visibility</p:attrName>
                                        </p:attrNameLst>
                                      </p:cBhvr>
                                      <p:to>
                                        <p:strVal val="visible"/>
                                      </p:to>
                                    </p:set>
                                  </p:childTnLst>
                                </p:cTn>
                              </p:par>
                              <p:par>
                                <p:cTn id="113" presetID="1" presetClass="entr" presetSubtype="0" fill="hold" grpId="0" nodeType="withEffect">
                                  <p:stCondLst>
                                    <p:cond delay="2400"/>
                                  </p:stCondLst>
                                  <p:childTnLst>
                                    <p:set>
                                      <p:cBhvr>
                                        <p:cTn id="114" dur="1" fill="hold">
                                          <p:stCondLst>
                                            <p:cond delay="0"/>
                                          </p:stCondLst>
                                        </p:cTn>
                                        <p:tgtEl>
                                          <p:spTgt spid="149"/>
                                        </p:tgtEl>
                                        <p:attrNameLst>
                                          <p:attrName>style.visibility</p:attrName>
                                        </p:attrNameLst>
                                      </p:cBhvr>
                                      <p:to>
                                        <p:strVal val="visible"/>
                                      </p:to>
                                    </p:set>
                                  </p:childTnLst>
                                </p:cTn>
                              </p:par>
                              <p:par>
                                <p:cTn id="115" presetID="1" presetClass="entr" presetSubtype="0" fill="hold" grpId="0" nodeType="withEffect">
                                  <p:stCondLst>
                                    <p:cond delay="240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grpId="0" nodeType="withEffect">
                                  <p:stCondLst>
                                    <p:cond delay="2400"/>
                                  </p:stCondLst>
                                  <p:childTnLst>
                                    <p:set>
                                      <p:cBhvr>
                                        <p:cTn id="118" dur="1" fill="hold">
                                          <p:stCondLst>
                                            <p:cond delay="0"/>
                                          </p:stCondLst>
                                        </p:cTn>
                                        <p:tgtEl>
                                          <p:spTgt spid="121"/>
                                        </p:tgtEl>
                                        <p:attrNameLst>
                                          <p:attrName>style.visibility</p:attrName>
                                        </p:attrNameLst>
                                      </p:cBhvr>
                                      <p:to>
                                        <p:strVal val="visible"/>
                                      </p:to>
                                    </p:set>
                                  </p:childTnLst>
                                </p:cTn>
                              </p:par>
                              <p:par>
                                <p:cTn id="119" presetID="1" presetClass="entr" presetSubtype="0" fill="hold" grpId="0" nodeType="withEffect">
                                  <p:stCondLst>
                                    <p:cond delay="240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ntr" presetSubtype="0" fill="hold" grpId="0" nodeType="withEffect">
                                  <p:stCondLst>
                                    <p:cond delay="240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2400"/>
                                  </p:stCondLst>
                                  <p:childTnLst>
                                    <p:set>
                                      <p:cBhvr>
                                        <p:cTn id="1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P spid="94" grpId="0" animBg="1"/>
      <p:bldP spid="96" grpId="0" animBg="1"/>
      <p:bldP spid="98" grpId="0" animBg="1"/>
      <p:bldP spid="100" grpId="0" animBg="1"/>
      <p:bldP spid="102" grpId="0" animBg="1"/>
      <p:bldP spid="104" grpId="0" animBg="1"/>
      <p:bldP spid="107" grpId="0"/>
      <p:bldP spid="109" grpId="0"/>
      <p:bldP spid="111" grpId="0"/>
      <p:bldP spid="113" grpId="0"/>
      <p:bldP spid="115" grpId="0"/>
      <p:bldP spid="117" grpId="0"/>
      <p:bldP spid="119" grpId="0"/>
      <p:bldP spid="121" grpId="0"/>
      <p:bldP spid="123" grpId="0"/>
      <p:bldP spid="125" grpId="0"/>
      <p:bldP spid="127" grpId="0"/>
      <p:bldP spid="129" grpId="0"/>
      <p:bldP spid="131" grpId="0"/>
      <p:bldP spid="133" grpId="0"/>
      <p:bldP spid="135" grpId="0"/>
      <p:bldP spid="137" grpId="0"/>
      <p:bldP spid="139" grpId="0"/>
      <p:bldP spid="141" grpId="0"/>
      <p:bldP spid="143" grpId="0"/>
      <p:bldP spid="145" grpId="0"/>
      <p:bldP spid="147" grpId="0"/>
      <p:bldP spid="149" grpId="0"/>
      <p:bldP spid="151" grpId="0"/>
      <p:bldP spid="153" grpId="0"/>
      <p:bldP spid="155" grpId="0"/>
      <p:bldP spid="167" grpId="0"/>
      <p:bldP spid="169" grpId="0"/>
      <p:bldP spid="171" grpId="0"/>
      <p:bldP spid="173" grpId="0"/>
      <p:bldP spid="17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289249" y="596758"/>
            <a:ext cx="11831217" cy="3785652"/>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$600 Answer, Problems: Wood burning plus LPG Gas burning,</a:t>
            </a:r>
          </a:p>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Liquid Petroleum Gas is both easy to store and transport. </a:t>
            </a: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150716" y="0"/>
            <a:ext cx="12041284" cy="4785926"/>
          </a:xfrm>
          <a:prstGeom prst="rect">
            <a:avLst/>
          </a:prstGeom>
          <a:noFill/>
        </p:spPr>
        <p:txBody>
          <a:bodyPr wrap="square" rtlCol="0">
            <a:spAutoFit/>
          </a:bodyPr>
          <a:lstStyle/>
          <a:p>
            <a:pPr algn="ctr"/>
            <a:r>
              <a:rPr lang="de-AT" sz="6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$600 Question, Problems: Wood burning plus LPG Gas burning,</a:t>
            </a:r>
          </a:p>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 Liquid Petroleum Gas easy to store and transport?</a:t>
            </a: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4" name="TextBox 3">
            <a:extLst>
              <a:ext uri="{FF2B5EF4-FFF2-40B4-BE49-F238E27FC236}">
                <a16:creationId xmlns:a16="http://schemas.microsoft.com/office/drawing/2014/main" id="{732E60FE-1BE1-B44E-870C-6AE57239C1BE}"/>
              </a:ext>
            </a:extLst>
          </p:cNvPr>
          <p:cNvSpPr txBox="1"/>
          <p:nvPr/>
        </p:nvSpPr>
        <p:spPr>
          <a:xfrm>
            <a:off x="436790" y="830240"/>
            <a:ext cx="11551298" cy="4324261"/>
          </a:xfrm>
          <a:prstGeom prst="rect">
            <a:avLst/>
          </a:prstGeom>
          <a:noFill/>
        </p:spPr>
        <p:txBody>
          <a:bodyPr wrap="square">
            <a:spAutoFit/>
          </a:bodyPr>
          <a:lstStyle/>
          <a:p>
            <a:pPr algn="ctr"/>
            <a:r>
              <a:rPr lang="en-US" sz="5500" dirty="0">
                <a:solidFill>
                  <a:schemeClr val="bg1"/>
                </a:solidFill>
              </a:rPr>
              <a:t>Category 1, $800 Answer, Problems: Wood burning plus LPG Gas burning,</a:t>
            </a:r>
          </a:p>
          <a:p>
            <a:pPr algn="ctr"/>
            <a:r>
              <a:rPr lang="en-US" sz="5500" dirty="0">
                <a:solidFill>
                  <a:schemeClr val="bg1"/>
                </a:solidFill>
              </a:rPr>
              <a:t>Liquid Petroleum Gas is able to meet Africa’s clean cooking needs reliably and at scale.</a:t>
            </a:r>
          </a:p>
        </p:txBody>
      </p:sp>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83976" y="0"/>
            <a:ext cx="11957308" cy="5478423"/>
          </a:xfrm>
          <a:prstGeom prst="rect">
            <a:avLst/>
          </a:prstGeom>
          <a:noFill/>
        </p:spPr>
        <p:txBody>
          <a:bodyPr wrap="square" rtlCol="0">
            <a:spAutoFit/>
          </a:bodyPr>
          <a:lstStyle/>
          <a:p>
            <a:pPr algn="ctr"/>
            <a:r>
              <a:rPr lang="de-AT" sz="5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buFontTx/>
              <a:buNone/>
            </a:pPr>
            <a:endParaRPr lang="en-US" altLang="en-US" sz="5000" dirty="0">
              <a:solidFill>
                <a:schemeClr val="bg1"/>
              </a:solidFill>
            </a:endParaRPr>
          </a:p>
          <a:p>
            <a:pPr algn="ctr">
              <a:buFontTx/>
              <a:buNone/>
            </a:pPr>
            <a:r>
              <a:rPr lang="en-US" altLang="en-US" sz="5000" dirty="0">
                <a:solidFill>
                  <a:schemeClr val="bg1"/>
                </a:solidFill>
              </a:rPr>
              <a:t>Category 1, $800 Question, Problems: Wood burning plus LPG Gas burning,</a:t>
            </a:r>
          </a:p>
          <a:p>
            <a:pPr algn="ctr">
              <a:buFontTx/>
              <a:buNone/>
            </a:pPr>
            <a:r>
              <a:rPr lang="en-US" altLang="en-US" sz="5000" dirty="0">
                <a:solidFill>
                  <a:schemeClr val="bg1"/>
                </a:solidFill>
              </a:rPr>
              <a:t>Does Liquid Petroleum Gas meet many of Africa’s clean cooking needs reliably and at scale?</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670947" y="989382"/>
            <a:ext cx="11347390" cy="3939540"/>
          </a:xfrm>
          <a:prstGeom prst="rect">
            <a:avLst/>
          </a:prstGeom>
          <a:noFill/>
        </p:spPr>
        <p:txBody>
          <a:bodyPr wrap="square" rtlCol="0">
            <a:spAutoFit/>
          </a:bodyPr>
          <a:lstStyle/>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$1,000 Answer, Problems: Wood burning plus LPG Gas burning,</a:t>
            </a: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LPG burning produces 3.2 times the energy as wood burning . (</a:t>
            </a:r>
            <a:r>
              <a:rPr lang="en-US" sz="5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KJfKg</a:t>
            </a: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is Kilojoule energy produced per Kilogram of Fuel Source)</a:t>
            </a: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326571" y="941387"/>
            <a:ext cx="11663266" cy="4401205"/>
          </a:xfrm>
          <a:prstGeom prst="rect">
            <a:avLst/>
          </a:prstGeom>
          <a:noFill/>
        </p:spPr>
        <p:txBody>
          <a:bodyPr wrap="square" rtlCol="0">
            <a:spAutoFit/>
          </a:bodyPr>
          <a:lstStyle/>
          <a:p>
            <a:pPr algn="ctr"/>
            <a:r>
              <a:rPr lang="de-AT" sz="5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lnSpc>
                <a:spcPct val="90000"/>
              </a:lnSpc>
              <a:buFontTx/>
              <a:buNone/>
            </a:pPr>
            <a:r>
              <a:rPr lang="en-US" altLang="en-US" sz="5000" dirty="0">
                <a:solidFill>
                  <a:schemeClr val="bg1"/>
                </a:solidFill>
              </a:rPr>
              <a:t>Category 1, $1,000 Question, Problems: Wood burning plus LPG Gas burning,</a:t>
            </a:r>
          </a:p>
          <a:p>
            <a:pPr algn="ctr">
              <a:lnSpc>
                <a:spcPct val="90000"/>
              </a:lnSpc>
              <a:buFontTx/>
              <a:buNone/>
            </a:pPr>
            <a:r>
              <a:rPr lang="en-US" altLang="en-US" sz="5000" dirty="0">
                <a:solidFill>
                  <a:schemeClr val="bg1"/>
                </a:solidFill>
              </a:rPr>
              <a:t>What does LPG efficiency is 55,000 </a:t>
            </a:r>
            <a:r>
              <a:rPr lang="en-US" altLang="en-US" sz="5000" dirty="0" err="1">
                <a:solidFill>
                  <a:schemeClr val="bg1"/>
                </a:solidFill>
              </a:rPr>
              <a:t>KJfKg</a:t>
            </a:r>
            <a:r>
              <a:rPr lang="en-US" altLang="en-US" sz="5000" dirty="0">
                <a:solidFill>
                  <a:schemeClr val="bg1"/>
                </a:solidFill>
              </a:rPr>
              <a:t>  versus Wood Burning efficiency 17,000 </a:t>
            </a:r>
            <a:r>
              <a:rPr lang="en-US" altLang="en-US" sz="5000" dirty="0" err="1">
                <a:solidFill>
                  <a:schemeClr val="bg1"/>
                </a:solidFill>
              </a:rPr>
              <a:t>KJfKg</a:t>
            </a:r>
            <a:r>
              <a:rPr lang="en-US" altLang="en-US" sz="5000" dirty="0">
                <a:solidFill>
                  <a:schemeClr val="bg1"/>
                </a:solidFill>
              </a:rPr>
              <a:t> mean?</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688840"/>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92129DF-C06C-4889-888C-5BC270AA77D6}"/>
              </a:ext>
            </a:extLst>
          </p:cNvPr>
          <p:cNvSpPr txBox="1"/>
          <p:nvPr/>
        </p:nvSpPr>
        <p:spPr>
          <a:xfrm>
            <a:off x="436790" y="233567"/>
            <a:ext cx="11449518" cy="5170646"/>
          </a:xfrm>
          <a:prstGeom prst="rect">
            <a:avLst/>
          </a:prstGeom>
          <a:noFill/>
        </p:spPr>
        <p:txBody>
          <a:bodyPr wrap="square" rtlCol="0">
            <a:spAutoFit/>
          </a:bodyPr>
          <a:lstStyle/>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$200 Answer, Problems: Wood burning plus (the bridge) Natural Gas burning,</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Wood burning emits 450 times the PM2.5 as (the bridge) fossil fuel Natural Gas burning. </a:t>
            </a:r>
          </a:p>
        </p:txBody>
      </p:sp>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4"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0" y="0"/>
            <a:ext cx="12192000" cy="6401753"/>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$200 Question, Problems: Wood burning plus (the bridge) Natural Gas burning,</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Does wood burning emit more PM2.5 than the fossil fuel Natural Gas burning?</a:t>
            </a:r>
          </a:p>
          <a:p>
            <a:pPr algn="ctr"/>
            <a:endParaRPr lang="de-AT"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7" y="4527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9" y="45268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0" y="267857"/>
            <a:ext cx="12192000" cy="3939540"/>
          </a:xfrm>
          <a:prstGeom prst="rect">
            <a:avLst/>
          </a:prstGeom>
          <a:noFill/>
        </p:spPr>
        <p:txBody>
          <a:bodyPr wrap="square" rtlCol="0">
            <a:spAutoFit/>
          </a:bodyPr>
          <a:lstStyle/>
          <a:p>
            <a:pPr algn="ctr"/>
            <a:r>
              <a:rPr lang="en-US" altLang="en-US" sz="5000" dirty="0">
                <a:solidFill>
                  <a:schemeClr val="bg1"/>
                </a:solidFill>
              </a:rPr>
              <a:t>Category 2, $400 Answer, Problems: Wood burning plus (the bridge) Natural Gas burning,</a:t>
            </a:r>
          </a:p>
          <a:p>
            <a:pPr algn="ctr"/>
            <a:r>
              <a:rPr lang="en-US" altLang="en-US" sz="5000" dirty="0">
                <a:solidFill>
                  <a:schemeClr val="bg1"/>
                </a:solidFill>
              </a:rPr>
              <a:t>If a back up to Heat Pumps is needed, the cleanest backup is probably a natural gas furnace.</a:t>
            </a: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285748" y="0"/>
            <a:ext cx="11620501" cy="5016758"/>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5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$400 Question, Problems: Wood burning plus (the bridge) Natural Gas burning,</a:t>
            </a:r>
          </a:p>
          <a:p>
            <a:pPr algn="ctr"/>
            <a:r>
              <a:rPr lang="en-US" sz="5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 natural gas burning the probable cleanest backup to Heat Pumps for home heating?</a:t>
            </a: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7" name="middle part">
            <a:hlinkClick r:id="" action="ppaction://media"/>
            <a:extLst>
              <a:ext uri="{FF2B5EF4-FFF2-40B4-BE49-F238E27FC236}">
                <a16:creationId xmlns:a16="http://schemas.microsoft.com/office/drawing/2014/main" id="{DEC24655-B77C-4E12-80C1-0B46B2D592DA}"/>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94468" y="223043"/>
            <a:ext cx="468313" cy="468313"/>
          </a:xfrm>
          <a:prstGeom prst="rect">
            <a:avLst/>
          </a:prstGeom>
        </p:spPr>
      </p:pic>
    </p:spTree>
    <p:extLst>
      <p:ext uri="{BB962C8B-B14F-4D97-AF65-F5344CB8AC3E}">
        <p14:creationId xmlns:p14="http://schemas.microsoft.com/office/powerpoint/2010/main" val="3510115186"/>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A470CB3C-82E5-4BD1-9AD1-7AC2598419A9}"/>
              </a:ext>
            </a:extLst>
          </p:cNvPr>
          <p:cNvSpPr txBox="1"/>
          <p:nvPr/>
        </p:nvSpPr>
        <p:spPr>
          <a:xfrm>
            <a:off x="101314" y="701880"/>
            <a:ext cx="11989366" cy="3939540"/>
          </a:xfrm>
          <a:prstGeom prst="rect">
            <a:avLst/>
          </a:prstGeom>
          <a:noFill/>
        </p:spPr>
        <p:txBody>
          <a:bodyPr wrap="square" rtlCol="0">
            <a:spAutoFit/>
          </a:bodyPr>
          <a:lstStyle/>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$600 Answer, Problems: Wood burning plus (the bridge) Natural Gas burning,</a:t>
            </a: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 backup to Heat Pumps may not be needed, since Heat Pumps work to 40 degrees below zero. </a:t>
            </a: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0" y="0"/>
            <a:ext cx="12192000" cy="5247590"/>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$600 Question, Problems: Wood burning plus (the bridge) Natural Gas burning,</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Are natural gas generators always needed as backup to Heat Pumps for home heating?</a:t>
            </a: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50151" y="701880"/>
            <a:ext cx="12091692" cy="3939540"/>
          </a:xfrm>
          <a:prstGeom prst="rect">
            <a:avLst/>
          </a:prstGeom>
          <a:noFill/>
        </p:spPr>
        <p:txBody>
          <a:bodyPr wrap="square" rtlCol="0">
            <a:spAutoFit/>
          </a:bodyPr>
          <a:lstStyle/>
          <a:p>
            <a:pPr algn="ctr">
              <a:buFontTx/>
              <a:buNone/>
            </a:pPr>
            <a:r>
              <a:rPr lang="en-US" altLang="en-US" sz="5000" dirty="0">
                <a:solidFill>
                  <a:schemeClr val="bg1"/>
                </a:solidFill>
              </a:rPr>
              <a:t>Category 2, $800 Answer, Problems: Wood burning plus (the bridge) Natural Gas burning,</a:t>
            </a:r>
          </a:p>
          <a:p>
            <a:pPr algn="ctr">
              <a:buFontTx/>
              <a:buNone/>
            </a:pPr>
            <a:r>
              <a:rPr lang="en-US" altLang="en-US" sz="5000" dirty="0">
                <a:solidFill>
                  <a:schemeClr val="bg1"/>
                </a:solidFill>
              </a:rPr>
              <a:t>The cold weather heat pump challenge in 2024 declares as winners Heat Pump that reliably work down to 40 degrees below zero.</a:t>
            </a: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4916656" y="4248760"/>
            <a:ext cx="3290887" cy="245268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D2B2345-0D56-4847-BF33-ED2984EF24B3}"/>
              </a:ext>
            </a:extLst>
          </p:cNvPr>
          <p:cNvSpPr txBox="1"/>
          <p:nvPr/>
        </p:nvSpPr>
        <p:spPr>
          <a:xfrm>
            <a:off x="289248" y="442410"/>
            <a:ext cx="11902751" cy="4624111"/>
          </a:xfrm>
          <a:prstGeom prst="rect">
            <a:avLst/>
          </a:prstGeom>
        </p:spPr>
        <p:txBody>
          <a:bodyPr vert="horz" lIns="91440" tIns="45720" rIns="91440" bIns="45720" rtlCol="0" anchor="ctr">
            <a:normAutofit fontScale="25000" lnSpcReduction="20000"/>
          </a:bodyPr>
          <a:lstStyle/>
          <a:p>
            <a:pPr algn="ctr">
              <a:lnSpc>
                <a:spcPct val="90000"/>
              </a:lnSpc>
              <a:spcAft>
                <a:spcPts val="600"/>
              </a:spcAft>
            </a:pPr>
            <a:r>
              <a:rPr lang="en-US" sz="18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lnSpc>
                <a:spcPct val="90000"/>
              </a:lnSpc>
              <a:spcAft>
                <a:spcPts val="600"/>
              </a:spcAft>
            </a:pPr>
            <a:r>
              <a:rPr lang="en-US" sz="22000" dirty="0">
                <a:solidFill>
                  <a:schemeClr val="bg1"/>
                </a:solidFill>
                <a:effectLst>
                  <a:outerShdw blurRad="38100" dist="38100" dir="2700000" algn="tl">
                    <a:srgbClr val="000000">
                      <a:alpha val="43137"/>
                    </a:srgbClr>
                  </a:outerShdw>
                </a:effectLst>
                <a:ea typeface="Segoe UI Black" panose="020B0A02040204020203" pitchFamily="34" charset="0"/>
              </a:rPr>
              <a:t>Category 2, $800 Question, Problems: Wood burning plus (the bridge) Natural Gas burning,    Is there a partnership with the U.S. Environmental Protection Agency (EPA), Natural Resources Canada (NRCan) and leading heat pump manufacturers?</a:t>
            </a: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202634" y="108237"/>
            <a:ext cx="11594391" cy="5170646"/>
          </a:xfrm>
          <a:prstGeom prst="rect">
            <a:avLst/>
          </a:prstGeom>
          <a:noFill/>
        </p:spPr>
        <p:txBody>
          <a:bodyPr wrap="square" rtlCol="0">
            <a:spAutoFit/>
          </a:bodyPr>
          <a:lstStyle/>
          <a:p>
            <a:pPr algn="ctr"/>
            <a:r>
              <a:rPr lang="en-US" sz="55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Category 2, $1,000 Answer, Problems: Wood burning plus (the bridge) Natural Gas burning,</a:t>
            </a:r>
          </a:p>
          <a:p>
            <a:pPr algn="ctr"/>
            <a:r>
              <a:rPr lang="en-US" sz="55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Heat Pumps are the wave of the future and completely free of emissions.</a:t>
            </a: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150716" y="699993"/>
            <a:ext cx="11865429" cy="5247590"/>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5500" dirty="0">
                <a:solidFill>
                  <a:schemeClr val="bg1"/>
                </a:solidFill>
              </a:rPr>
              <a:t>Category 2, $1,000 Question, Problems: Wood burning plus (the bridge) Natural Gas burning,</a:t>
            </a:r>
          </a:p>
          <a:p>
            <a:pPr algn="ctr"/>
            <a:r>
              <a:rPr lang="en-US" altLang="en-US" sz="5500" dirty="0">
                <a:solidFill>
                  <a:schemeClr val="bg1"/>
                </a:solidFill>
              </a:rPr>
              <a:t>Why  will any backups to Heat Pumps not be needed in the future?</a:t>
            </a: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3" y="59989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5" y="599836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7E2BB1E1-2E91-4E02-B0B1-685168B598BA}"/>
              </a:ext>
            </a:extLst>
          </p:cNvPr>
          <p:cNvSpPr txBox="1"/>
          <p:nvPr/>
        </p:nvSpPr>
        <p:spPr>
          <a:xfrm>
            <a:off x="121298" y="458392"/>
            <a:ext cx="12070702" cy="5170646"/>
          </a:xfrm>
          <a:prstGeom prst="rect">
            <a:avLst/>
          </a:prstGeom>
          <a:noFill/>
        </p:spPr>
        <p:txBody>
          <a:bodyPr wrap="square" rtlCol="0">
            <a:spAutoFit/>
          </a:bodyPr>
          <a:lstStyle/>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$200 Answer, Problems: Industrial Wood burning plus Industrial Coal Burning,</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 1 of 2: Wood burning PM2.5 emissions are not counted in each country in the World’s Climate Goals.</a:t>
            </a:r>
          </a:p>
        </p:txBody>
      </p:sp>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0" y="0"/>
            <a:ext cx="11902906" cy="5355312"/>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4500" dirty="0">
                <a:solidFill>
                  <a:schemeClr val="bg1"/>
                </a:solidFill>
              </a:rPr>
              <a:t>Category 3, $200 Question, Problems: Industrial Wood burning plus Industrial Coal Burning,</a:t>
            </a:r>
          </a:p>
          <a:p>
            <a:pPr algn="ctr"/>
            <a:r>
              <a:rPr lang="en-US" altLang="en-US" sz="4500" dirty="0">
                <a:solidFill>
                  <a:schemeClr val="bg1"/>
                </a:solidFill>
              </a:rPr>
              <a:t>Question 1 of 2: How is the scientifically debunked theory of Carbon Neutrality of Wood Burning used to ignore wood burning’s PM2.5 emissions in each country in the world’s Climate Goals?</a:t>
            </a: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497604" y="0"/>
            <a:ext cx="11491761" cy="4708981"/>
          </a:xfrm>
          <a:prstGeom prst="rect">
            <a:avLst/>
          </a:prstGeom>
          <a:noFill/>
        </p:spPr>
        <p:txBody>
          <a:bodyPr wrap="square" rtlCol="0">
            <a:spAutoFit/>
          </a:bodyPr>
          <a:lstStyle/>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$400 Answer, Problems: Industrial Wood burning plus Industrial Coal Burning,    Answer 2 of 2: Wood burning PM2.5 emissions are not counted from Industrial Wood Burning (Biomass) plants in each country in the World.</a:t>
            </a: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494522" y="442411"/>
            <a:ext cx="11697478" cy="5632311"/>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4500" dirty="0">
                <a:solidFill>
                  <a:schemeClr val="bg1"/>
                </a:solidFill>
              </a:rPr>
              <a:t>Category 3, $400 Question, Problems: Industrial Wood burning plus Industrial Coal Burning,</a:t>
            </a:r>
          </a:p>
          <a:p>
            <a:pPr algn="ctr"/>
            <a:r>
              <a:rPr lang="en-US" altLang="en-US" sz="4500" dirty="0">
                <a:solidFill>
                  <a:schemeClr val="bg1"/>
                </a:solidFill>
              </a:rPr>
              <a:t>Question 2 of 2: How is the scientifically debunked theory of Carbon Neutrality of Wood Burning used to ignore wood burning’s PM2.5 emissions from Industrial Wood Burning (Biomass) plants?</a:t>
            </a: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FB444E-34B5-485E-81E9-6EAA4115253E}"/>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094A538C-C540-4F58-A4B4-07BA8FF8B73B}"/>
              </a:ext>
            </a:extLst>
          </p:cNvPr>
          <p:cNvSpPr/>
          <p:nvPr/>
        </p:nvSpPr>
        <p:spPr>
          <a:xfrm>
            <a:off x="688061" y="428180"/>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172BA0C5-0046-4FA0-AB7D-F2FCD0E09D6E}"/>
              </a:ext>
            </a:extLst>
          </p:cNvPr>
          <p:cNvSpPr txBox="1"/>
          <p:nvPr/>
        </p:nvSpPr>
        <p:spPr>
          <a:xfrm>
            <a:off x="688061" y="621190"/>
            <a:ext cx="10815873" cy="501675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1: Problems: Wood burning plus LPG Gas burning,</a:t>
            </a:r>
            <a:endParaRPr lang="de-AT" sz="8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9" name="rhyme time">
            <a:hlinkClick r:id="" action="ppaction://media"/>
            <a:extLst>
              <a:ext uri="{FF2B5EF4-FFF2-40B4-BE49-F238E27FC236}">
                <a16:creationId xmlns:a16="http://schemas.microsoft.com/office/drawing/2014/main" id="{9E9063AA-B8A9-4791-86E0-82BFDBA2B8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4" y="152877"/>
            <a:ext cx="468313" cy="468313"/>
          </a:xfrm>
          <a:prstGeom prst="rect">
            <a:avLst/>
          </a:prstGeom>
        </p:spPr>
      </p:pic>
    </p:spTree>
    <p:extLst>
      <p:ext uri="{BB962C8B-B14F-4D97-AF65-F5344CB8AC3E}">
        <p14:creationId xmlns:p14="http://schemas.microsoft.com/office/powerpoint/2010/main" val="1597876620"/>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57" y="520720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39" y="520663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436790" y="149290"/>
            <a:ext cx="11755210" cy="4939814"/>
          </a:xfrm>
          <a:prstGeom prst="rect">
            <a:avLst/>
          </a:prstGeom>
          <a:noFill/>
        </p:spPr>
        <p:txBody>
          <a:bodyPr wrap="square" rtlCol="0">
            <a:spAutoFit/>
          </a:bodyPr>
          <a:lstStyle/>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$600 Answer, Problems: Industrial Wood burning plus Industrial Coal Burning,</a:t>
            </a:r>
          </a:p>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 1 of 3: The scientifically debunked theory calculates that if a tree is planted in the place of a cut down, burned tree, it is as if the wood burning never happened, with zero PM2.5 and zero CO2 emissions, false accounting on paper. </a:t>
            </a: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384872" y="428514"/>
            <a:ext cx="11411339" cy="6786473"/>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$600 Question, Problems: Industrial Wood burning plus Industrial Coal Burning,</a:t>
            </a:r>
          </a:p>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Question 1 of 3: By what calculation is wood burning considered zero carbon emissions according the scientifically debunked theory of Carbon Neutrality of Wood Burning?</a:t>
            </a:r>
          </a:p>
          <a:p>
            <a:pPr algn="ctr"/>
            <a:endParaRPr lang="de-AT" sz="5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FE5B5EAF-5621-42F8-BED3-693F9D97AE29}"/>
              </a:ext>
            </a:extLst>
          </p:cNvPr>
          <p:cNvSpPr txBox="1"/>
          <p:nvPr/>
        </p:nvSpPr>
        <p:spPr>
          <a:xfrm>
            <a:off x="457200" y="361855"/>
            <a:ext cx="11635273" cy="5293757"/>
          </a:xfrm>
          <a:prstGeom prst="rect">
            <a:avLst/>
          </a:prstGeom>
          <a:noFill/>
        </p:spPr>
        <p:txBody>
          <a:bodyPr wrap="square" rtlCol="0">
            <a:spAutoFit/>
          </a:bodyPr>
          <a:lstStyle/>
          <a:p>
            <a:pPr algn="ctr">
              <a:buFontTx/>
              <a:buNone/>
            </a:pPr>
            <a:r>
              <a:rPr lang="en-US" altLang="en-US" sz="4000" dirty="0">
                <a:solidFill>
                  <a:schemeClr val="bg1"/>
                </a:solidFill>
              </a:rPr>
              <a:t>Category 3, $800 Answer, Problems: Industrial Wood burning plus Industrial Coal Burning,</a:t>
            </a:r>
          </a:p>
          <a:p>
            <a:pPr algn="ctr">
              <a:buFontTx/>
              <a:buNone/>
            </a:pPr>
            <a:r>
              <a:rPr lang="en-US" altLang="en-US" sz="4000" dirty="0">
                <a:solidFill>
                  <a:schemeClr val="bg1"/>
                </a:solidFill>
              </a:rPr>
              <a:t>Answer 2 of 3: The scientifically debunked theory doesn’t take into consideration that a tree planted, in the place of a cut down, burned tree, takes decades or centuries to grow to the stature of the cut down tree, able to absorb the same amount of CO2 during photosynthesis, as the cut down tree.</a:t>
            </a:r>
          </a:p>
          <a:p>
            <a:endParaRPr lang="de-AT" dirty="0"/>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466531" y="366623"/>
            <a:ext cx="11336693" cy="597086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marL="0" indent="0" algn="ctr">
              <a:buFontTx/>
              <a:buNone/>
            </a:pPr>
            <a:r>
              <a:rPr lang="en-US" altLang="en-US" sz="4000" dirty="0">
                <a:solidFill>
                  <a:schemeClr val="bg1"/>
                </a:solidFill>
              </a:rPr>
              <a:t>Category 3, $800 Question, Problems: Industrial Wood burning plus Industrial Coal Burning,</a:t>
            </a:r>
          </a:p>
          <a:p>
            <a:pPr marL="0" indent="0" algn="ctr">
              <a:buFontTx/>
              <a:buNone/>
            </a:pPr>
            <a:r>
              <a:rPr lang="en-US" altLang="en-US" sz="4000" dirty="0">
                <a:solidFill>
                  <a:schemeClr val="bg1"/>
                </a:solidFill>
              </a:rPr>
              <a:t>Question 2 of 3: Why does the scientifically debunked theory of Carbon Neutrality of Wood Burning not explain why CO2 in the air would not increase when wood is burned?</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354563" y="467723"/>
            <a:ext cx="11634803" cy="4939814"/>
          </a:xfrm>
          <a:prstGeom prst="rect">
            <a:avLst/>
          </a:prstGeom>
          <a:noFill/>
        </p:spPr>
        <p:txBody>
          <a:bodyPr wrap="square" rtlCol="0">
            <a:spAutoFit/>
          </a:bodyPr>
          <a:lstStyle/>
          <a:p>
            <a:pPr algn="ctr">
              <a:buFontTx/>
              <a:buNone/>
            </a:pPr>
            <a:r>
              <a:rPr lang="en-US" altLang="en-US" sz="4500" dirty="0">
                <a:solidFill>
                  <a:schemeClr val="bg1"/>
                </a:solidFill>
              </a:rPr>
              <a:t>Category 3, $1,000 Answer, Problems: Industrial Wood burning plus Industrial Coal Burning,</a:t>
            </a:r>
          </a:p>
          <a:p>
            <a:pPr algn="ctr">
              <a:buFontTx/>
              <a:buNone/>
            </a:pPr>
            <a:r>
              <a:rPr lang="en-US" altLang="en-US" sz="4500" dirty="0">
                <a:solidFill>
                  <a:schemeClr val="bg1"/>
                </a:solidFill>
              </a:rPr>
              <a:t>Answer 3 of 3: The scientifically debunked theory doesn’t take into consideration that a tree planted, in the place of a cut down burned tree, at any size, never absorbs PM2.5, particulates of 2.5 micrometer size.</a:t>
            </a:r>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150716" y="167313"/>
            <a:ext cx="11890567" cy="5355312"/>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4500" dirty="0">
                <a:solidFill>
                  <a:schemeClr val="bg1"/>
                </a:solidFill>
              </a:rPr>
              <a:t>Category 2, $1,000 Question, Problems: Industrial Wood burning plus Industrial Coal Burning,</a:t>
            </a:r>
          </a:p>
          <a:p>
            <a:pPr algn="ctr"/>
            <a:r>
              <a:rPr lang="en-US" altLang="en-US" sz="4500" dirty="0">
                <a:solidFill>
                  <a:schemeClr val="bg1"/>
                </a:solidFill>
              </a:rPr>
              <a:t>Question 3 of 3 : Why does the scientifically debunked theory of Carbon Neutrality of Wood Burning not explain why PM2.5 in the air would not increase when wood is burned?</a:t>
            </a: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21349787-C97F-42FB-86D0-D772EE0CBEE0}"/>
              </a:ext>
            </a:extLst>
          </p:cNvPr>
          <p:cNvSpPr txBox="1"/>
          <p:nvPr/>
        </p:nvSpPr>
        <p:spPr>
          <a:xfrm>
            <a:off x="511625" y="0"/>
            <a:ext cx="11168743" cy="5093702"/>
          </a:xfrm>
          <a:prstGeom prst="rect">
            <a:avLst/>
          </a:prstGeom>
          <a:noFill/>
        </p:spPr>
        <p:txBody>
          <a:bodyPr wrap="square" rtlCol="0">
            <a:spAutoFit/>
          </a:bodyPr>
          <a:lstStyle/>
          <a:p>
            <a:pPr algn="ctr"/>
            <a:r>
              <a:rPr lang="en-US" altLang="en-US" sz="6500" dirty="0">
                <a:solidFill>
                  <a:schemeClr val="bg1"/>
                </a:solidFill>
              </a:rPr>
              <a:t>Category 4, $200 Answer, Solution: Heat Pumps without backup,</a:t>
            </a:r>
          </a:p>
          <a:p>
            <a:pPr algn="ctr"/>
            <a:r>
              <a:rPr lang="en-US" altLang="en-US" sz="6500" dirty="0">
                <a:solidFill>
                  <a:schemeClr val="bg1"/>
                </a:solidFill>
              </a:rPr>
              <a:t>Heat Pumps work down to 40 degrees below zero. </a:t>
            </a:r>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50714" y="414419"/>
            <a:ext cx="11890567" cy="427809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altLang="en-US" sz="5000" dirty="0">
                <a:solidFill>
                  <a:schemeClr val="bg1"/>
                </a:solidFill>
              </a:rPr>
              <a:t>Category 4, $200 Question, Solution: Heat Pumps without backup,</a:t>
            </a:r>
          </a:p>
          <a:p>
            <a:pPr algn="ctr"/>
            <a:r>
              <a:rPr lang="en-US" altLang="en-US" sz="5000" dirty="0">
                <a:solidFill>
                  <a:schemeClr val="bg1"/>
                </a:solidFill>
              </a:rPr>
              <a:t>Can a Heat Pump without backup work in cold climates during winter?</a:t>
            </a: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121298" y="467723"/>
            <a:ext cx="11868068" cy="4247317"/>
          </a:xfrm>
          <a:prstGeom prst="rect">
            <a:avLst/>
          </a:prstGeom>
          <a:noFill/>
        </p:spPr>
        <p:txBody>
          <a:bodyPr wrap="square" rtlCol="0">
            <a:spAutoFit/>
          </a:bodyPr>
          <a:lstStyle/>
          <a:p>
            <a:pPr algn="ctr">
              <a:spcBef>
                <a:spcPct val="50000"/>
              </a:spcBef>
              <a:defRPr/>
            </a:pPr>
            <a:r>
              <a:rPr lang="en-US" altLang="en-US" sz="6000" dirty="0">
                <a:solidFill>
                  <a:schemeClr val="bg1"/>
                </a:solidFill>
              </a:rPr>
              <a:t>Category 4, $400 Answer, Solution: Heat Pumps without backup,</a:t>
            </a:r>
          </a:p>
          <a:p>
            <a:pPr algn="ctr">
              <a:spcBef>
                <a:spcPct val="50000"/>
              </a:spcBef>
              <a:defRPr/>
            </a:pPr>
            <a:r>
              <a:rPr lang="en-US" altLang="en-US" sz="6000" dirty="0">
                <a:solidFill>
                  <a:schemeClr val="bg1"/>
                </a:solidFill>
              </a:rPr>
              <a:t>Heat Pumps can also work as Air Conditioners.</a:t>
            </a: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50716" y="0"/>
            <a:ext cx="11773806" cy="6432530"/>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4, $400 Question, Solution: Heat Pumps without backup,</a:t>
            </a:r>
          </a:p>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Can a Heat Pump also work as an air conditioner?</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00623383"/>
      </p:ext>
    </p:extLst>
  </p:cSld>
  <p:clrMapOvr>
    <a:masterClrMapping/>
  </p:clrMapOvr>
  <p:transition spd="slow" advTm="1000">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120827" y="563928"/>
            <a:ext cx="11868539" cy="4324261"/>
          </a:xfrm>
          <a:prstGeom prst="rect">
            <a:avLst/>
          </a:prstGeom>
          <a:noFill/>
        </p:spPr>
        <p:txBody>
          <a:bodyPr wrap="square" rtlCol="0">
            <a:spAutoFit/>
          </a:bodyPr>
          <a:lstStyle/>
          <a:p>
            <a:pPr algn="ctr">
              <a:buFontTx/>
              <a:buNone/>
            </a:pPr>
            <a:r>
              <a:rPr lang="en-US" altLang="en-US" sz="5500" dirty="0">
                <a:solidFill>
                  <a:schemeClr val="bg1"/>
                </a:solidFill>
              </a:rPr>
              <a:t>Category 4, $600 Answer, Solution: Heat Pumps without backup,</a:t>
            </a:r>
          </a:p>
          <a:p>
            <a:pPr algn="ctr">
              <a:buFontTx/>
              <a:buNone/>
            </a:pPr>
            <a:r>
              <a:rPr lang="en-US" altLang="en-US" sz="5500" dirty="0">
                <a:solidFill>
                  <a:schemeClr val="bg1"/>
                </a:solidFill>
              </a:rPr>
              <a:t>Heat Pumps run on electricity and rural electricity has been available since after World War II, for over 75 years.</a:t>
            </a: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0" y="734748"/>
            <a:ext cx="12041284" cy="4708981"/>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altLang="en-US" sz="6500" dirty="0">
                <a:solidFill>
                  <a:schemeClr val="bg1"/>
                </a:solidFill>
              </a:rPr>
              <a:t>Category 4, $600 Question, Solution: Heat Pumps without backup,</a:t>
            </a:r>
          </a:p>
          <a:p>
            <a:pPr algn="ctr"/>
            <a:r>
              <a:rPr lang="en-US" altLang="en-US" sz="6500" dirty="0">
                <a:solidFill>
                  <a:schemeClr val="bg1"/>
                </a:solidFill>
              </a:rPr>
              <a:t>Do Heat Pumps run on electricity?</a:t>
            </a: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4" name="TextBox 3">
            <a:extLst>
              <a:ext uri="{FF2B5EF4-FFF2-40B4-BE49-F238E27FC236}">
                <a16:creationId xmlns:a16="http://schemas.microsoft.com/office/drawing/2014/main" id="{F99B1A20-2639-4F29-EA6C-2C7A1108748D}"/>
              </a:ext>
            </a:extLst>
          </p:cNvPr>
          <p:cNvSpPr txBox="1"/>
          <p:nvPr/>
        </p:nvSpPr>
        <p:spPr>
          <a:xfrm>
            <a:off x="202634" y="467723"/>
            <a:ext cx="11871177" cy="4708981"/>
          </a:xfrm>
          <a:prstGeom prst="rect">
            <a:avLst/>
          </a:prstGeom>
          <a:noFill/>
        </p:spPr>
        <p:txBody>
          <a:bodyPr wrap="square">
            <a:spAutoFit/>
          </a:bodyPr>
          <a:lstStyle/>
          <a:p>
            <a:pPr algn="ctr"/>
            <a:r>
              <a:rPr lang="en-US" altLang="en-US" sz="6000" dirty="0">
                <a:solidFill>
                  <a:schemeClr val="bg1"/>
                </a:solidFill>
              </a:rPr>
              <a:t>Category 4, $800 Answer, Solution: Heat Pumps without backup,</a:t>
            </a:r>
          </a:p>
          <a:p>
            <a:pPr algn="ctr"/>
            <a:r>
              <a:rPr lang="en-US" altLang="en-US" sz="6000" dirty="0">
                <a:solidFill>
                  <a:schemeClr val="bg1"/>
                </a:solidFill>
              </a:rPr>
              <a:t>Heat Pumps lower electricity monthly charges immediately upon installation.</a:t>
            </a:r>
          </a:p>
        </p:txBody>
      </p:sp>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245704" y="676568"/>
            <a:ext cx="11700588" cy="4878259"/>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lnSpc>
                <a:spcPct val="90000"/>
              </a:lnSpc>
              <a:spcAft>
                <a:spcPts val="600"/>
              </a:spcAft>
            </a:pPr>
            <a:r>
              <a:rPr lang="en-US"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en-US" sz="5000" dirty="0">
                <a:solidFill>
                  <a:schemeClr val="bg1"/>
                </a:solidFill>
                <a:effectLst>
                  <a:outerShdw blurRad="38100" dist="38100" dir="2700000" algn="tl">
                    <a:srgbClr val="000000">
                      <a:alpha val="43137"/>
                    </a:srgbClr>
                  </a:outerShdw>
                </a:effectLst>
                <a:ea typeface="Segoe UI Black" panose="020B0A02040204020203" pitchFamily="34" charset="0"/>
              </a:rPr>
              <a:t>Category 4, $800 Question, Solution: Heat Pumps without backup,</a:t>
            </a:r>
          </a:p>
          <a:p>
            <a:pPr algn="ctr">
              <a:lnSpc>
                <a:spcPct val="90000"/>
              </a:lnSpc>
              <a:spcAft>
                <a:spcPts val="600"/>
              </a:spcAft>
            </a:pPr>
            <a:r>
              <a:rPr lang="en-US" sz="5000" dirty="0">
                <a:solidFill>
                  <a:schemeClr val="bg1"/>
                </a:solidFill>
                <a:effectLst>
                  <a:outerShdw blurRad="38100" dist="38100" dir="2700000" algn="tl">
                    <a:srgbClr val="000000">
                      <a:alpha val="43137"/>
                    </a:srgbClr>
                  </a:outerShdw>
                </a:effectLst>
                <a:ea typeface="Segoe UI Black" panose="020B0A02040204020203" pitchFamily="34" charset="0"/>
              </a:rPr>
              <a:t>Do Heat Pumps run efficiently, reducing electricity monthly charges compared to previous utility bills?</a:t>
            </a:r>
          </a:p>
          <a:p>
            <a:pPr algn="ctr">
              <a:lnSpc>
                <a:spcPct val="90000"/>
              </a:lnSpc>
              <a:spcAft>
                <a:spcPts val="600"/>
              </a:spcAft>
            </a:pPr>
            <a:endParaRPr lang="en-US"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348340" y="329848"/>
            <a:ext cx="11495314" cy="4708981"/>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4, $1,000 Answer, Solution: Heat Pumps without backup,</a:t>
            </a:r>
          </a:p>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Up to $8,000 Heat Pump rebates are being rolled out by states in 2024, based on a sliding income scale.</a:t>
            </a: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335901" y="-188511"/>
            <a:ext cx="11448661" cy="5355312"/>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1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altLang="en-US" sz="5500" dirty="0">
                <a:solidFill>
                  <a:schemeClr val="bg1"/>
                </a:solidFill>
              </a:rPr>
              <a:t>Category 4, $1,000 Question, Solution: Heat Pumps without backup,</a:t>
            </a:r>
          </a:p>
          <a:p>
            <a:pPr algn="ctr"/>
            <a:r>
              <a:rPr lang="en-US" altLang="en-US" sz="5500" dirty="0">
                <a:solidFill>
                  <a:schemeClr val="bg1"/>
                </a:solidFill>
              </a:rPr>
              <a:t>Are there Heat Pump rebates up to $8,000 in 2024?</a:t>
            </a: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401217" y="563827"/>
            <a:ext cx="11485984" cy="3939540"/>
          </a:xfrm>
          <a:prstGeom prst="rect">
            <a:avLst/>
          </a:prstGeom>
          <a:noFill/>
        </p:spPr>
        <p:txBody>
          <a:bodyPr wrap="square" rtlCol="0">
            <a:spAutoFit/>
          </a:bodyPr>
          <a:lstStyle/>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$200 Question, Less of a Problem: Least polluting Heat Pump backup,</a:t>
            </a: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Wood burning is not a viable backup option for Heat Pumps because wood burning is the most polluting heating option.</a:t>
            </a: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699796" y="208255"/>
            <a:ext cx="10888824" cy="5016758"/>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$200 Answer, Less of a Problem: Least polluting Heat Pump backup,</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 wood burning a viable backup option for Heat Pumps?</a:t>
            </a: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755780" y="233567"/>
            <a:ext cx="11047444" cy="4247317"/>
          </a:xfrm>
          <a:prstGeom prst="rect">
            <a:avLst/>
          </a:prstGeom>
          <a:noFill/>
        </p:spPr>
        <p:txBody>
          <a:bodyPr wrap="square" rtlCol="0">
            <a:spAutoFit/>
          </a:bodyPr>
          <a:lstStyle/>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$400 Answer, Less of a Problem: Least polluting Heat Pump backup,</a:t>
            </a:r>
          </a:p>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 Africa, Liquid Petroleum Gas is used as a backup or replacement for wood burning, but better backup or replacements are available in more modernized areas of the world. </a:t>
            </a: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755780" y="74646"/>
            <a:ext cx="11131420" cy="6324808"/>
          </a:xfrm>
          <a:prstGeom prst="rect">
            <a:avLst/>
          </a:prstGeom>
          <a:noFill/>
        </p:spPr>
        <p:txBody>
          <a:bodyPr wrap="square" rtlCol="0">
            <a:spAutoFit/>
          </a:bodyPr>
          <a:lstStyle/>
          <a:p>
            <a:pPr algn="ctr"/>
            <a:r>
              <a:rPr lang="de-AT" sz="3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$400 Question, Less of a Problem: Least polluting Heat Pump backup,    If Africa is early in the process of obtaining clean energy, can Africa still be a model for backup or elimination of wood burning, for more modernized areas of the world? </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599960" y="387035"/>
            <a:ext cx="11016652"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688062" y="509142"/>
            <a:ext cx="10825914" cy="4708981"/>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2: Problems: Wood burning plus (the bridge) Natural Gas burning,</a:t>
            </a:r>
            <a:endPar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3" name="movie classsics">
            <a:hlinkClick r:id="" action="ppaction://media"/>
            <a:extLst>
              <a:ext uri="{FF2B5EF4-FFF2-40B4-BE49-F238E27FC236}">
                <a16:creationId xmlns:a16="http://schemas.microsoft.com/office/drawing/2014/main" id="{2399385E-372E-4358-A2E4-AF38DC8F68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1647" y="152796"/>
            <a:ext cx="468313" cy="468313"/>
          </a:xfrm>
          <a:prstGeom prst="rect">
            <a:avLst/>
          </a:prstGeom>
        </p:spPr>
      </p:pic>
    </p:spTree>
    <p:extLst>
      <p:ext uri="{BB962C8B-B14F-4D97-AF65-F5344CB8AC3E}">
        <p14:creationId xmlns:p14="http://schemas.microsoft.com/office/powerpoint/2010/main" val="3316820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17866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16644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736261" y="226633"/>
            <a:ext cx="10908343" cy="4939814"/>
          </a:xfrm>
          <a:prstGeom prst="rect">
            <a:avLst/>
          </a:prstGeom>
          <a:noFill/>
        </p:spPr>
        <p:txBody>
          <a:bodyPr wrap="square" rtlCol="0">
            <a:spAutoFit/>
          </a:bodyPr>
          <a:lstStyle/>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$600 Answer, Less of a Problem: Least polluting Heat Pump backup,</a:t>
            </a:r>
          </a:p>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 modernized countries of the world, if natural gas furnaces are already installed, they can serve as bridges to the clean energy of Heat Pumps, if Heat Pumps are not available to certain households.</a:t>
            </a: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802433" y="102637"/>
            <a:ext cx="10907485" cy="4555093"/>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$600 Question, Less of a Problem: Least polluting Heat Pump backup,</a:t>
            </a: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 a natural gas furnace the least PM2.5 polluting backup to Heat Pumps?</a:t>
            </a: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494240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493018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229591" y="865225"/>
            <a:ext cx="11732812" cy="3554819"/>
          </a:xfrm>
          <a:prstGeom prst="rect">
            <a:avLst/>
          </a:prstGeom>
          <a:noFill/>
        </p:spPr>
        <p:txBody>
          <a:bodyPr wrap="square" rtlCol="0">
            <a:spAutoFit/>
          </a:bodyPr>
          <a:lstStyle/>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$800 Answer, Less of a Problem: Least polluting Heat Pump backup,</a:t>
            </a:r>
          </a:p>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Heat Pumps do not require a backup unless all electricity is shut down by Climate Change caused storms for several days in the middle of winter. </a:t>
            </a: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619028" y="321113"/>
            <a:ext cx="11062899" cy="4785926"/>
          </a:xfrm>
          <a:prstGeom prst="rect">
            <a:avLst/>
          </a:prstGeom>
          <a:noFill/>
        </p:spPr>
        <p:txBody>
          <a:bodyPr wrap="square" rtlCol="0">
            <a:spAutoFit/>
          </a:bodyPr>
          <a:lstStyle/>
          <a:p>
            <a:pPr algn="ctr"/>
            <a:r>
              <a:rPr lang="de-AT" sz="5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$800 Question, Less of a Problem: Least polluting Heat Pump backup,</a:t>
            </a: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Do Climate Change caused storms sometimes contribute to loss of electrical power for Heat Pumps?</a:t>
            </a: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578498" y="233567"/>
            <a:ext cx="11252718" cy="5478423"/>
          </a:xfrm>
          <a:prstGeom prst="rect">
            <a:avLst/>
          </a:prstGeom>
          <a:noFill/>
        </p:spPr>
        <p:txBody>
          <a:bodyPr wrap="square" rtlCol="0">
            <a:spAutoFit/>
          </a:bodyPr>
          <a:lstStyle/>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$1,000 Answer, Less of a Problem: Least polluting Heat Pump backup,</a:t>
            </a: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Destruction of an electrical grid by storms caused by Climate Change can be slowed by use of Heat Pumps rather than much more polluting wood burning, which hastens Climate Change. </a:t>
            </a:r>
          </a:p>
        </p:txBody>
      </p:sp>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0" y="827543"/>
            <a:ext cx="12192000" cy="46628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$1,000 Question, Less of a Problem: Least polluting Heat Pump backup,</a:t>
            </a:r>
          </a:p>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Do the CO2 and PM2.5 produced by wood burning contribute to causing Climate Change caused storms that could potentially destroy an electric grid?</a:t>
            </a: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7" y="568258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67036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295B47D7-0861-4F63-804E-79039035BFA4}"/>
              </a:ext>
            </a:extLst>
          </p:cNvPr>
          <p:cNvSpPr txBox="1"/>
          <p:nvPr/>
        </p:nvSpPr>
        <p:spPr>
          <a:xfrm>
            <a:off x="202634" y="714100"/>
            <a:ext cx="11732812" cy="4247317"/>
          </a:xfrm>
          <a:prstGeom prst="rect">
            <a:avLst/>
          </a:prstGeom>
          <a:noFill/>
        </p:spPr>
        <p:txBody>
          <a:bodyPr wrap="square" rtlCol="0">
            <a:spAutoFit/>
          </a:bodyPr>
          <a:lstStyle/>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6 $200 Answer, Solutions: individual actions plus Industry Change,</a:t>
            </a:r>
          </a:p>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One person can do two things at the same time: 1)stop burning wood at home and 2)ask industries to stop burning wood, and instead use the cleaner energy sources of wind, solar and geothermal. </a:t>
            </a: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494522" y="-4567"/>
            <a:ext cx="11299372" cy="4862870"/>
          </a:xfrm>
          <a:prstGeom prst="rect">
            <a:avLst/>
          </a:prstGeom>
          <a:noFill/>
        </p:spPr>
        <p:txBody>
          <a:bodyPr wrap="square" rtlCol="0">
            <a:spAutoFit/>
          </a:bodyPr>
          <a:lstStyle/>
          <a:p>
            <a:pPr algn="ctr"/>
            <a:endParaRPr lang="de-AT" sz="5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6 $200 Question, Solutions: individual actions plus Industry Change,</a:t>
            </a: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If one person stops burning wood at home, is that enough to help slow Climate Change?</a:t>
            </a: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104D183D-66B7-4DA1-89B1-0796C84F67E8}"/>
              </a:ext>
            </a:extLst>
          </p:cNvPr>
          <p:cNvSpPr txBox="1"/>
          <p:nvPr/>
        </p:nvSpPr>
        <p:spPr>
          <a:xfrm>
            <a:off x="670947" y="299627"/>
            <a:ext cx="11160269" cy="4939814"/>
          </a:xfrm>
          <a:prstGeom prst="rect">
            <a:avLst/>
          </a:prstGeom>
          <a:noFill/>
        </p:spPr>
        <p:txBody>
          <a:bodyPr wrap="square" rtlCol="0">
            <a:spAutoFit/>
          </a:bodyPr>
          <a:lstStyle/>
          <a:p>
            <a:pPr algn="ctr"/>
            <a:r>
              <a:rPr lang="en-US" sz="45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Category 6, $400 Answer, Solutions: individual actions plus Industry Change,</a:t>
            </a:r>
          </a:p>
          <a:p>
            <a:pPr algn="ctr"/>
            <a:r>
              <a:rPr lang="en-US" sz="45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Stopping wood burning residentially does not just stop sickening the family within the home, but  also stops sickening the near neighbors of indoor residential wood burners. </a:t>
            </a:r>
          </a:p>
        </p:txBody>
      </p:sp>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FACB8B77-64DC-405D-B63B-BEF2A8A01E36}"/>
              </a:ext>
            </a:extLst>
          </p:cNvPr>
          <p:cNvSpPr txBox="1"/>
          <p:nvPr/>
        </p:nvSpPr>
        <p:spPr>
          <a:xfrm>
            <a:off x="619029" y="676568"/>
            <a:ext cx="11184195" cy="5016758"/>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$400 Question, Solutions: individual actions plus Industry Change,</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Does stopping wood burning residentially lessen the risk of sickening your own family?</a:t>
            </a:r>
          </a:p>
        </p:txBody>
      </p:sp>
      <p:pic>
        <p:nvPicPr>
          <p:cNvPr id="10" name="answer sound">
            <a:hlinkClick r:id="" action="ppaction://media"/>
            <a:extLst>
              <a:ext uri="{FF2B5EF4-FFF2-40B4-BE49-F238E27FC236}">
                <a16:creationId xmlns:a16="http://schemas.microsoft.com/office/drawing/2014/main" id="{D37DC9E2-5BF3-455F-86F3-D36F896DE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900878148"/>
      </p:ext>
    </p:extLst>
  </p:cSld>
  <p:clrMapOvr>
    <a:masterClrMapping/>
  </p:clrMapOvr>
  <p:transition spd="slow" advTm="1000">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2EB55FF-7E1C-48E8-97BE-382338FDA74D}"/>
              </a:ext>
            </a:extLst>
          </p:cNvPr>
          <p:cNvSpPr txBox="1"/>
          <p:nvPr/>
        </p:nvSpPr>
        <p:spPr>
          <a:xfrm>
            <a:off x="793102" y="-53900"/>
            <a:ext cx="10524932" cy="5709255"/>
          </a:xfrm>
          <a:prstGeom prst="rect">
            <a:avLst/>
          </a:prstGeom>
          <a:noFill/>
        </p:spPr>
        <p:txBody>
          <a:bodyPr wrap="square" rtlCol="0">
            <a:spAutoFit/>
          </a:bodyPr>
          <a:lstStyle/>
          <a:p>
            <a:pPr algn="ctr"/>
            <a:endParaRPr lang="de-AT"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$600 Answer, Solutions: individual actions plus Industry Change,</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Stopping wood burning residentially also lessen the risk of sickening all the people in your neighborhood. </a:t>
            </a: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419878" y="763273"/>
            <a:ext cx="11336694" cy="4708981"/>
          </a:xfrm>
          <a:prstGeom prst="rect">
            <a:avLst/>
          </a:prstGeom>
          <a:noFill/>
        </p:spPr>
        <p:txBody>
          <a:bodyPr wrap="square" rtlCol="0">
            <a:spAutoFit/>
          </a:bodyPr>
          <a:lstStyle/>
          <a:p>
            <a:pPr algn="ctr"/>
            <a:r>
              <a:rPr lang="de-AT" sz="5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$600 Question, Solutions: individual actions plus Industry Change,</a:t>
            </a:r>
          </a:p>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Does stopping wood burning residentially lessen the risk of sickening your neighbors, near and far?</a:t>
            </a: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7" name="Textfeld 16">
            <a:extLst>
              <a:ext uri="{FF2B5EF4-FFF2-40B4-BE49-F238E27FC236}">
                <a16:creationId xmlns:a16="http://schemas.microsoft.com/office/drawing/2014/main" id="{3969957C-26D6-40FB-882A-FA0A9E817208}"/>
              </a:ext>
            </a:extLst>
          </p:cNvPr>
          <p:cNvSpPr txBox="1"/>
          <p:nvPr/>
        </p:nvSpPr>
        <p:spPr>
          <a:xfrm>
            <a:off x="670947" y="889823"/>
            <a:ext cx="11184294" cy="4324261"/>
          </a:xfrm>
          <a:prstGeom prst="rect">
            <a:avLst/>
          </a:prstGeom>
          <a:noFill/>
        </p:spPr>
        <p:txBody>
          <a:bodyPr wrap="square" rtlCol="0">
            <a:spAutoFit/>
          </a:bodyPr>
          <a:lstStyle/>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$800 Answer, Solutions: individual actions plus Industry Change,</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If you stop burning wood, you can serve as an example for other people to stop burning wood.</a:t>
            </a: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436982" y="0"/>
            <a:ext cx="11318032" cy="5016758"/>
          </a:xfrm>
          <a:prstGeom prst="rect">
            <a:avLst/>
          </a:prstGeom>
          <a:noFill/>
        </p:spPr>
        <p:txBody>
          <a:bodyPr wrap="square" rtlCol="0">
            <a:spAutoFit/>
          </a:bodyPr>
          <a:lstStyle/>
          <a:p>
            <a:pPr algn="ctr"/>
            <a:r>
              <a:rPr lang="de-AT" sz="5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5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$800 Question, Solutions: individual actions plus Industry Change,</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Can you be a role model by stopping burning wood?</a:t>
            </a: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57E49A0-FB76-40B2-8BF3-AB6AF2E51237}"/>
              </a:ext>
            </a:extLst>
          </p:cNvPr>
          <p:cNvSpPr txBox="1"/>
          <p:nvPr/>
        </p:nvSpPr>
        <p:spPr>
          <a:xfrm>
            <a:off x="0" y="483779"/>
            <a:ext cx="12192000" cy="4939814"/>
          </a:xfrm>
          <a:prstGeom prst="rect">
            <a:avLst/>
          </a:prstGeom>
          <a:noFill/>
        </p:spPr>
        <p:txBody>
          <a:bodyPr wrap="square">
            <a:spAutoFit/>
          </a:bodyPr>
          <a:lstStyle/>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$1,000 Answer, Solutions: individual actions plus Industry Change,</a:t>
            </a:r>
          </a:p>
          <a:p>
            <a:pPr algn="ctr"/>
            <a:r>
              <a:rPr lang="en-US"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Tell other people that in addition to asking industries to stopping burning fossil fuels and stopping burning wood (biomass), individuals can contribute to clean air, increase Public Health and slow Climate Change by stopping burning wood indoors residentially. </a:t>
            </a: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287693" y="676568"/>
            <a:ext cx="11616613" cy="4816703"/>
          </a:xfrm>
          <a:prstGeom prst="rect">
            <a:avLst/>
          </a:prstGeom>
          <a:noFill/>
        </p:spPr>
        <p:txBody>
          <a:bodyPr wrap="square" rtlCol="0">
            <a:spAutoFit/>
          </a:bodyPr>
          <a:lstStyle/>
          <a:p>
            <a:pPr algn="ctr"/>
            <a:r>
              <a:rPr lang="de-AT" sz="3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3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$1,000 Question, Solutions: individual actions plus Industry Change, What can you tell other people to do, now that you know that wood burning emits 2.8 times the PM2.5 as the fossil fuel coal burning, and that wood burning emits 450 times the PM2.5 as the fossil fuel natural gas burning?  Wood burning emits 90% PM2.5, particulate matter of 2.5 micrometer size, the perfect size to infiltrate the human lung, setting off a cascade of human health problems and early deaths.    Double Jeopardy if no action is taken.</a:t>
            </a:r>
          </a:p>
        </p:txBody>
      </p:sp>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498920"/>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082351" y="621109"/>
            <a:ext cx="10021078" cy="5863144"/>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3: Problems: Industrial Wood burning plus Industrial Coal Burning,</a:t>
            </a:r>
            <a:endPar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2" name="broadway musicals">
            <a:hlinkClick r:id="" action="ppaction://media"/>
            <a:extLst>
              <a:ext uri="{FF2B5EF4-FFF2-40B4-BE49-F238E27FC236}">
                <a16:creationId xmlns:a16="http://schemas.microsoft.com/office/drawing/2014/main" id="{B147AAAF-84AA-4B15-ACEB-3149768C11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6" y="152796"/>
            <a:ext cx="468313" cy="468313"/>
          </a:xfrm>
          <a:prstGeom prst="rect">
            <a:avLst/>
          </a:prstGeom>
        </p:spPr>
      </p:pic>
    </p:spTree>
    <p:extLst>
      <p:ext uri="{BB962C8B-B14F-4D97-AF65-F5344CB8AC3E}">
        <p14:creationId xmlns:p14="http://schemas.microsoft.com/office/powerpoint/2010/main" val="249594689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15548858"/>
      </p:ext>
    </p:extLst>
  </p:cSld>
  <p:clrMapOvr>
    <a:masterClrMapping/>
  </p:clrMapOvr>
  <p:transition spd="slow" advTm="1000">
    <p:pull/>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2910</Words>
  <Application>Microsoft Office PowerPoint</Application>
  <PresentationFormat>Widescreen</PresentationFormat>
  <Paragraphs>263</Paragraphs>
  <Slides>75</Slides>
  <Notes>0</Notes>
  <HiddenSlides>0</HiddenSlides>
  <MMClips>67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AcmeFont</vt:lpstr>
      <vt:lpstr>Aptos</vt:lpstr>
      <vt:lpstr>Arial</vt:lpstr>
      <vt:lpstr>Calibri</vt:lpstr>
      <vt:lpstr>Calibri Light</vt:lpstr>
      <vt:lpstr>Segoe UI Black</vt:lpstr>
      <vt:lpstr>Sitka Banner</vt:lpstr>
      <vt:lpstr>Office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Johanna Liang</dc:creator>
  <cp:lastModifiedBy>lindakarr2@gmail.com</cp:lastModifiedBy>
  <cp:revision>213</cp:revision>
  <dcterms:created xsi:type="dcterms:W3CDTF">2020-09-28T08:30:51Z</dcterms:created>
  <dcterms:modified xsi:type="dcterms:W3CDTF">2024-06-23T17:27:47Z</dcterms:modified>
</cp:coreProperties>
</file>