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7"/>
  </p:handoutMasterIdLst>
  <p:sldIdLst>
    <p:sldId id="329" r:id="rId2"/>
    <p:sldId id="257" r:id="rId3"/>
    <p:sldId id="335" r:id="rId4"/>
    <p:sldId id="341" r:id="rId5"/>
    <p:sldId id="336" r:id="rId6"/>
    <p:sldId id="260" r:id="rId7"/>
    <p:sldId id="337" r:id="rId8"/>
    <p:sldId id="261" r:id="rId9"/>
    <p:sldId id="338" r:id="rId10"/>
    <p:sldId id="259" r:id="rId11"/>
    <p:sldId id="339" r:id="rId12"/>
    <p:sldId id="262" r:id="rId13"/>
    <p:sldId id="340" r:id="rId14"/>
    <p:sldId id="263" r:id="rId15"/>
    <p:sldId id="264" r:id="rId16"/>
    <p:sldId id="266" r:id="rId17"/>
    <p:sldId id="301" r:id="rId18"/>
    <p:sldId id="269" r:id="rId19"/>
    <p:sldId id="300" r:id="rId20"/>
    <p:sldId id="270" r:id="rId21"/>
    <p:sldId id="299" r:id="rId22"/>
    <p:sldId id="271" r:id="rId23"/>
    <p:sldId id="330" r:id="rId24"/>
    <p:sldId id="272" r:id="rId25"/>
    <p:sldId id="333" r:id="rId26"/>
    <p:sldId id="334" r:id="rId27"/>
    <p:sldId id="304" r:id="rId28"/>
    <p:sldId id="275" r:id="rId29"/>
    <p:sldId id="305" r:id="rId30"/>
    <p:sldId id="276" r:id="rId31"/>
    <p:sldId id="306" r:id="rId32"/>
    <p:sldId id="277" r:id="rId33"/>
    <p:sldId id="307" r:id="rId34"/>
    <p:sldId id="278" r:id="rId35"/>
    <p:sldId id="308" r:id="rId36"/>
    <p:sldId id="279" r:id="rId37"/>
    <p:sldId id="309" r:id="rId38"/>
    <p:sldId id="280" r:id="rId39"/>
    <p:sldId id="310" r:id="rId40"/>
    <p:sldId id="281" r:id="rId41"/>
    <p:sldId id="311" r:id="rId42"/>
    <p:sldId id="282" r:id="rId43"/>
    <p:sldId id="312" r:id="rId44"/>
    <p:sldId id="283" r:id="rId45"/>
    <p:sldId id="313" r:id="rId46"/>
    <p:sldId id="284" r:id="rId47"/>
    <p:sldId id="314" r:id="rId48"/>
    <p:sldId id="285" r:id="rId49"/>
    <p:sldId id="315" r:id="rId50"/>
    <p:sldId id="286" r:id="rId51"/>
    <p:sldId id="316" r:id="rId52"/>
    <p:sldId id="287" r:id="rId53"/>
    <p:sldId id="317" r:id="rId54"/>
    <p:sldId id="288" r:id="rId55"/>
    <p:sldId id="318" r:id="rId56"/>
    <p:sldId id="289" r:id="rId57"/>
    <p:sldId id="319" r:id="rId58"/>
    <p:sldId id="291" r:id="rId59"/>
    <p:sldId id="320" r:id="rId60"/>
    <p:sldId id="290" r:id="rId61"/>
    <p:sldId id="321" r:id="rId62"/>
    <p:sldId id="292" r:id="rId63"/>
    <p:sldId id="322" r:id="rId64"/>
    <p:sldId id="293" r:id="rId65"/>
    <p:sldId id="323" r:id="rId66"/>
    <p:sldId id="294" r:id="rId67"/>
    <p:sldId id="324" r:id="rId68"/>
    <p:sldId id="295" r:id="rId69"/>
    <p:sldId id="325" r:id="rId70"/>
    <p:sldId id="296" r:id="rId71"/>
    <p:sldId id="326" r:id="rId72"/>
    <p:sldId id="297" r:id="rId73"/>
    <p:sldId id="327" r:id="rId74"/>
    <p:sldId id="298" r:id="rId75"/>
    <p:sldId id="328" r:id="rId7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026369-F0AB-419C-BE64-4B8963331EC9}">
          <p14:sldIdLst/>
        </p14:section>
        <p14:section name="intro- game" id="{A2BAACEC-B8F4-4601-BEE7-6851E4C826CB}">
          <p14:sldIdLst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1"/>
            <p14:sldId id="320"/>
            <p14:sldId id="290"/>
          </p14:sldIdLst>
        </p14:section>
        <p14:section name="category5 - question3" id="{CEF03F08-E6EC-4ADF-9D04-0A06FFD506DC}">
          <p14:sldIdLst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</p14:sldIdLst>
        </p14:section>
        <p14:section name="SlideLizard" id="{2972ECF2-5DE3-49D8-9BD1-AE041A7B2F3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9257F"/>
    <a:srgbClr val="7D3C9D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891" autoAdjust="0"/>
  </p:normalViewPr>
  <p:slideViewPr>
    <p:cSldViewPr snapToGrid="0">
      <p:cViewPr varScale="1">
        <p:scale>
          <a:sx n="82" d="100"/>
          <a:sy n="82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08.09.2024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08.09.2024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08.09.2024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08.09.2024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08.09.2024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slide" Target="slide62.xml"/><Relationship Id="rId34" Type="http://schemas.openxmlformats.org/officeDocument/2006/relationships/slide" Target="slide58.xml"/><Relationship Id="rId42" Type="http://schemas.openxmlformats.org/officeDocument/2006/relationships/slide" Target="slide20.xml"/><Relationship Id="rId47" Type="http://schemas.openxmlformats.org/officeDocument/2006/relationships/slide" Target="slide60.xml"/><Relationship Id="rId50" Type="http://schemas.openxmlformats.org/officeDocument/2006/relationships/image" Target="../media/image45.png"/><Relationship Id="rId55" Type="http://schemas.openxmlformats.org/officeDocument/2006/relationships/slide" Target="slide18.xml"/><Relationship Id="rId63" Type="http://schemas.openxmlformats.org/officeDocument/2006/relationships/image" Target="../media/image51.png"/><Relationship Id="rId68" Type="http://schemas.openxmlformats.org/officeDocument/2006/relationships/image" Target="../media/image240.png"/><Relationship Id="rId7" Type="http://schemas.openxmlformats.org/officeDocument/2006/relationships/image" Target="../media/image200.png"/><Relationship Id="rId2" Type="http://schemas.openxmlformats.org/officeDocument/2006/relationships/image" Target="../media/image25.jpeg"/><Relationship Id="rId16" Type="http://schemas.openxmlformats.org/officeDocument/2006/relationships/slide" Target="slide24.xml"/><Relationship Id="rId29" Type="http://schemas.openxmlformats.org/officeDocument/2006/relationships/slide" Target="slide22.xml"/><Relationship Id="rId11" Type="http://schemas.openxmlformats.org/officeDocument/2006/relationships/image" Target="../media/image28.png"/><Relationship Id="rId24" Type="http://schemas.openxmlformats.org/officeDocument/2006/relationships/image" Target="../media/image33.png"/><Relationship Id="rId32" Type="http://schemas.openxmlformats.org/officeDocument/2006/relationships/image" Target="../media/image220.png"/><Relationship Id="rId37" Type="http://schemas.openxmlformats.org/officeDocument/2006/relationships/image" Target="../media/image39.png"/><Relationship Id="rId40" Type="http://schemas.openxmlformats.org/officeDocument/2006/relationships/slide" Target="slide30.xml"/><Relationship Id="rId45" Type="http://schemas.openxmlformats.org/officeDocument/2006/relationships/image" Target="../media/image230.png"/><Relationship Id="rId53" Type="http://schemas.openxmlformats.org/officeDocument/2006/relationships/slide" Target="slide28.xml"/><Relationship Id="rId58" Type="http://schemas.openxmlformats.org/officeDocument/2006/relationships/image" Target="../media/image240.png"/><Relationship Id="rId66" Type="http://schemas.openxmlformats.org/officeDocument/2006/relationships/image" Target="../media/image240.png"/><Relationship Id="rId61" Type="http://schemas.openxmlformats.org/officeDocument/2006/relationships/image" Target="../media/image50.png"/><Relationship Id="rId19" Type="http://schemas.openxmlformats.org/officeDocument/2006/relationships/image" Target="../media/image210.png"/><Relationship Id="rId14" Type="http://schemas.openxmlformats.org/officeDocument/2006/relationships/slide" Target="slide44.xml"/><Relationship Id="rId22" Type="http://schemas.openxmlformats.org/officeDocument/2006/relationships/image" Target="../media/image32.png"/><Relationship Id="rId27" Type="http://schemas.openxmlformats.org/officeDocument/2006/relationships/slide" Target="slide32.xml"/><Relationship Id="rId30" Type="http://schemas.openxmlformats.org/officeDocument/2006/relationships/image" Target="../media/image36.png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48" Type="http://schemas.openxmlformats.org/officeDocument/2006/relationships/image" Target="../media/image44.png"/><Relationship Id="rId56" Type="http://schemas.openxmlformats.org/officeDocument/2006/relationships/image" Target="../media/image48.png"/><Relationship Id="rId64" Type="http://schemas.openxmlformats.org/officeDocument/2006/relationships/slide" Target="slide36.xml"/><Relationship Id="rId69" Type="http://schemas.openxmlformats.org/officeDocument/2006/relationships/image" Target="../media/image15.png"/><Relationship Id="rId8" Type="http://schemas.openxmlformats.org/officeDocument/2006/relationships/image" Target="../media/image27.png"/><Relationship Id="rId51" Type="http://schemas.openxmlformats.org/officeDocument/2006/relationships/slide" Target="slide38.xml"/><Relationship Id="rId3" Type="http://schemas.openxmlformats.org/officeDocument/2006/relationships/image" Target="../media/image26.png"/><Relationship Id="rId12" Type="http://schemas.openxmlformats.org/officeDocument/2006/relationships/slide" Target="slide54.xml"/><Relationship Id="rId17" Type="http://schemas.openxmlformats.org/officeDocument/2006/relationships/image" Target="../media/image30.png"/><Relationship Id="rId25" Type="http://schemas.openxmlformats.org/officeDocument/2006/relationships/slide" Target="slide42.xml"/><Relationship Id="rId33" Type="http://schemas.openxmlformats.org/officeDocument/2006/relationships/image" Target="../media/image37.png"/><Relationship Id="rId38" Type="http://schemas.openxmlformats.org/officeDocument/2006/relationships/slide" Target="slide40.xml"/><Relationship Id="rId46" Type="http://schemas.openxmlformats.org/officeDocument/2006/relationships/image" Target="../media/image43.png"/><Relationship Id="rId59" Type="http://schemas.openxmlformats.org/officeDocument/2006/relationships/image" Target="../media/image49.png"/><Relationship Id="rId67" Type="http://schemas.openxmlformats.org/officeDocument/2006/relationships/image" Target="../media/image52.png"/><Relationship Id="rId20" Type="http://schemas.openxmlformats.org/officeDocument/2006/relationships/image" Target="../media/image31.png"/><Relationship Id="rId41" Type="http://schemas.openxmlformats.org/officeDocument/2006/relationships/image" Target="../media/image41.png"/><Relationship Id="rId54" Type="http://schemas.openxmlformats.org/officeDocument/2006/relationships/image" Target="../media/image47.png"/><Relationship Id="rId62" Type="http://schemas.openxmlformats.org/officeDocument/2006/relationships/slide" Target="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4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35.png"/><Relationship Id="rId36" Type="http://schemas.openxmlformats.org/officeDocument/2006/relationships/slide" Target="slide50.xml"/><Relationship Id="rId49" Type="http://schemas.openxmlformats.org/officeDocument/2006/relationships/slide" Target="slide48.xml"/><Relationship Id="rId57" Type="http://schemas.openxmlformats.org/officeDocument/2006/relationships/slide" Target="slide66.xml"/><Relationship Id="rId10" Type="http://schemas.openxmlformats.org/officeDocument/2006/relationships/image" Target="../media/image200.png"/><Relationship Id="rId31" Type="http://schemas.openxmlformats.org/officeDocument/2006/relationships/slide" Target="slide70.xml"/><Relationship Id="rId44" Type="http://schemas.openxmlformats.org/officeDocument/2006/relationships/slide" Target="slide68.xml"/><Relationship Id="rId52" Type="http://schemas.openxmlformats.org/officeDocument/2006/relationships/image" Target="../media/image46.png"/><Relationship Id="rId60" Type="http://schemas.openxmlformats.org/officeDocument/2006/relationships/slide" Target="slide56.xml"/><Relationship Id="rId65" Type="http://schemas.openxmlformats.org/officeDocument/2006/relationships/image" Target="../media/image51.png"/><Relationship Id="rId9" Type="http://schemas.openxmlformats.org/officeDocument/2006/relationships/slide" Target="slide64.xml"/><Relationship Id="rId13" Type="http://schemas.openxmlformats.org/officeDocument/2006/relationships/image" Target="../media/image29.png"/><Relationship Id="rId18" Type="http://schemas.openxmlformats.org/officeDocument/2006/relationships/slide" Target="slide72.xml"/><Relationship Id="rId3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80.png"/><Relationship Id="rId5" Type="http://schemas.openxmlformats.org/officeDocument/2006/relationships/image" Target="../media/image17.jpeg"/><Relationship Id="rId10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pic>
        <p:nvPicPr>
          <p:cNvPr id="7" name="Content Placeholder 6" descr="A qr code with different colored text&#10;&#10;Description automatically generated">
            <a:extLst>
              <a:ext uri="{FF2B5EF4-FFF2-40B4-BE49-F238E27FC236}">
                <a16:creationId xmlns:a16="http://schemas.microsoft.com/office/drawing/2014/main" id="{49CA9C0E-05D2-C54B-DBDF-A81A1F0CEAE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3" y="2088508"/>
            <a:ext cx="8230313" cy="3825572"/>
          </a:xfrm>
        </p:spPr>
      </p:pic>
      <p:pic>
        <p:nvPicPr>
          <p:cNvPr id="5" name="Grafik 4" descr="Ein Bild, das Zug enthält.&#10;&#10;Automatisch generierte Beschreibung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199052" y="4897180"/>
            <a:ext cx="11663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Episode 56XRB September 8, 2024, Jeopardy. Kewaunee to Saint Croix. At or below 80% median income in Wisconsin Counties in order to get Heat Pump Rebate up to $8,000 </a:t>
            </a:r>
          </a:p>
          <a:p>
            <a:pPr algn="ctr"/>
            <a:r>
              <a:rPr lang="de-AT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PLEASE CLICK TO START THE GAME!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0CF42-CFD9-854C-63FA-1B0B0CD23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803" y="18185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6" name="begin song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335902" y="387035"/>
            <a:ext cx="11430000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384871" y="387035"/>
            <a:ext cx="11429999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4)</a:t>
            </a:r>
          </a:p>
          <a:p>
            <a:pPr algn="ctr"/>
            <a:r>
              <a:rPr lang="en-US" sz="8000" b="0" i="0" u="none" strike="noStrike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Ozaukee Pepin Pierce Polk or Portage Wisconsin County</a:t>
            </a:r>
            <a:endParaRPr lang="de-AT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easy but so mean">
            <a:hlinkClick r:id="" action="ppaction://media"/>
            <a:extLst>
              <a:ext uri="{FF2B5EF4-FFF2-40B4-BE49-F238E27FC236}">
                <a16:creationId xmlns:a16="http://schemas.microsoft.com/office/drawing/2014/main" id="{AE53FA35-6ABB-4E37-B956-73CE92E6F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15" y="236245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78684-061D-4401-AE59-F3715FA8B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34" y="514386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FA921-C15A-FE97-EB82-9894B0CC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3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800033" y="42826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688065" y="386952"/>
            <a:ext cx="11039812" cy="424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6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5) </a:t>
            </a:r>
          </a:p>
          <a:p>
            <a:pPr algn="ctr"/>
            <a:r>
              <a:rPr lang="en-US" sz="7000" b="0" i="0" strike="noStrike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Price Racine Richland Rock or Rusk Wisconsin County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hairy affair">
            <a:hlinkClick r:id="" action="ppaction://media"/>
            <a:extLst>
              <a:ext uri="{FF2B5EF4-FFF2-40B4-BE49-F238E27FC236}">
                <a16:creationId xmlns:a16="http://schemas.microsoft.com/office/drawing/2014/main" id="{7EB8D452-247C-4614-812D-DF7EE78F0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CD34A-C2EC-1AB2-AE6B-F5300D606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214" y="466923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E2C84-A2DA-C783-6C0E-71C61924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49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757878" y="256322"/>
            <a:ext cx="10815872" cy="49398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>
                <a:solidFill>
                  <a:schemeClr val="bg1"/>
                </a:solidFill>
              </a:rPr>
              <a:t>Category 6) </a:t>
            </a:r>
          </a:p>
          <a:p>
            <a:pPr algn="ctr"/>
            <a:r>
              <a:rPr lang="en-US" sz="8000" b="0" i="0" dirty="0">
                <a:effectLst/>
                <a:highlight>
                  <a:srgbClr val="C0C0C0"/>
                </a:highlight>
                <a:latin typeface="PT Sans" panose="020B0503020203020204" pitchFamily="34" charset="0"/>
              </a:rPr>
              <a:t>Sauk Sawyer Shawano Sheboygan or  Saint Croix Wisconsin County</a:t>
            </a:r>
            <a:endParaRPr lang="de-AT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popular speeches">
            <a:hlinkClick r:id="" action="ppaction://media"/>
            <a:extLst>
              <a:ext uri="{FF2B5EF4-FFF2-40B4-BE49-F238E27FC236}">
                <a16:creationId xmlns:a16="http://schemas.microsoft.com/office/drawing/2014/main" id="{56AD2E92-67C9-4566-8E7B-9A6F49BEB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5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4DA7F-4F8F-95DC-D886-E30221003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8" y="514030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134230" y="49221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RHYME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TIME!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67397" y="38113"/>
            <a:ext cx="21395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MOVIE</a:t>
            </a:r>
          </a:p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CLASSICS 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49842" y="-17042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HAIRY AFFAIR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092827" y="107923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POPULAR SPEECHES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5991555" y="-44979"/>
            <a:ext cx="225389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EASY BUT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SO MEAN</a:t>
            </a:r>
          </a:p>
          <a:p>
            <a:pPr algn="ctr"/>
            <a:r>
              <a:rPr lang="de-AT" sz="24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-QUESTIONS-</a:t>
            </a: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75802" y="158580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BROADWAY</a:t>
            </a:r>
          </a:p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MUSICALS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2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3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3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3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4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9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5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5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5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5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6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4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1A2A6-9C1A-922A-ED1D-ED452C36E7E8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8215769" y="2850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4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5DC7138-5429-4458-82D6-5CF277D1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BF5267-4AE8-414D-030B-F3C235374B05}"/>
              </a:ext>
            </a:extLst>
          </p:cNvPr>
          <p:cNvSpPr txBox="1"/>
          <p:nvPr/>
        </p:nvSpPr>
        <p:spPr>
          <a:xfrm>
            <a:off x="436790" y="477054"/>
            <a:ext cx="1164149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$200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3B27EA-AE52-FCC5-87F3-2A401820C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91376"/>
              </p:ext>
            </p:extLst>
          </p:nvPr>
        </p:nvGraphicFramePr>
        <p:xfrm>
          <a:off x="838197" y="1639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33846511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1991201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891663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9966308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544904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275880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19387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5158877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Persons in Family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8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2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3548997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7F3FFB5-089F-7CB8-1403-EBF5C3DF8A35}"/>
              </a:ext>
            </a:extLst>
          </p:cNvPr>
          <p:cNvSpPr txBox="1"/>
          <p:nvPr/>
        </p:nvSpPr>
        <p:spPr>
          <a:xfrm>
            <a:off x="202634" y="3192858"/>
            <a:ext cx="1157740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highlight>
                  <a:srgbClr val="E6E6E6"/>
                </a:highlight>
              </a:rPr>
              <a:t>Kewaunee County Wisconsin is part of the </a:t>
            </a:r>
          </a:p>
          <a:p>
            <a:r>
              <a:rPr lang="en-US" sz="5000" dirty="0">
                <a:highlight>
                  <a:srgbClr val="E6E6E6"/>
                </a:highlight>
              </a:rPr>
              <a:t>Green Bay WI HUD Metro Fair Market Rents</a:t>
            </a:r>
          </a:p>
          <a:p>
            <a:r>
              <a:rPr lang="en-US" sz="5000" dirty="0">
                <a:highlight>
                  <a:srgbClr val="E6E6E6"/>
                </a:highlight>
              </a:rPr>
              <a:t> FMR Area</a:t>
            </a:r>
            <a:r>
              <a:rPr lang="en-US" sz="4000" dirty="0">
                <a:highlight>
                  <a:srgbClr val="E6E6E6"/>
                </a:highlight>
              </a:rPr>
              <a:t>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9528F46-B37D-7F4E-74B6-7EE7DC6EE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478642"/>
              </p:ext>
            </p:extLst>
          </p:nvPr>
        </p:nvGraphicFramePr>
        <p:xfrm>
          <a:off x="838197" y="230141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66501313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8082706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96750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3472953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2883352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928968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573175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770352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5496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54,900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62,750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90,950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103,500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992080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261257" y="0"/>
            <a:ext cx="117800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$200 Question, What is Kewaunee County Wisconsin?</a:t>
            </a: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pic>
        <p:nvPicPr>
          <p:cNvPr id="3" name="answer sound">
            <a:hlinkClick r:id="" action="ppaction://media"/>
            <a:extLst>
              <a:ext uri="{FF2B5EF4-FFF2-40B4-BE49-F238E27FC236}">
                <a16:creationId xmlns:a16="http://schemas.microsoft.com/office/drawing/2014/main" id="{EB8295E7-0C46-4AB0-B45E-A4F5310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202634" y="467723"/>
            <a:ext cx="11861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$400 Answer,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76B7D7E-ECF3-4A48-9988-F03BFE70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644C42-41A0-8EB0-B9C9-5A6527838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30144"/>
              </p:ext>
            </p:extLst>
          </p:nvPr>
        </p:nvGraphicFramePr>
        <p:xfrm>
          <a:off x="838197" y="125587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42442471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658573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95991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325760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4273723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503049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153059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8665302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Persons in </a:t>
                      </a:r>
                      <a:r>
                        <a:rPr lang="en-US" sz="1000" kern="0" dirty="0" err="1">
                          <a:effectLst/>
                        </a:rPr>
                        <a:t>amily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6811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20181975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A364610-E78C-39BD-AEE1-E89FEF37F80D}"/>
              </a:ext>
            </a:extLst>
          </p:cNvPr>
          <p:cNvSpPr txBox="1"/>
          <p:nvPr/>
        </p:nvSpPr>
        <p:spPr>
          <a:xfrm>
            <a:off x="670947" y="2876696"/>
            <a:ext cx="1061667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La Crosse County Wisconsin is part of the La Crosse-Onalaska, Wisconsin Minnesota Metropolitan Statistical Area WI-MN MSA.</a:t>
            </a:r>
            <a:endParaRPr lang="en-US" sz="4500" dirty="0">
              <a:highlight>
                <a:srgbClr val="E6E6E6"/>
              </a:highligh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A65863-46EA-D445-B54B-EFF541B09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23651"/>
              </p:ext>
            </p:extLst>
          </p:nvPr>
        </p:nvGraphicFramePr>
        <p:xfrm>
          <a:off x="787656" y="203456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6943194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655599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771910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7661692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4023921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813413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298647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385497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665812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63,000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91,300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103,900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50551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50716" y="297969"/>
            <a:ext cx="118905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1, $400 Question,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La Crosse County Wisconsin?</a:t>
            </a:r>
          </a:p>
          <a:p>
            <a:pPr algn="ctr">
              <a:buFontTx/>
              <a:buNone/>
            </a:pPr>
            <a:endParaRPr lang="en-US" altLang="en-US" sz="6600" dirty="0"/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69365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Zug enthält.&#10;&#10;Automatisch generierte Beschreibung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90699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179" name="Grafik 178" descr="Ein Bild, das Zug enthält.&#10;&#10;Automatisch generierte Beschreibung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58" y="-10726"/>
            <a:ext cx="1977481" cy="1112127"/>
          </a:xfrm>
          <a:prstGeom prst="rect">
            <a:avLst/>
          </a:prstGeom>
        </p:spPr>
      </p:pic>
      <p:pic>
        <p:nvPicPr>
          <p:cNvPr id="185" name="Grafik 184" descr="Ein Bild, das Zug enthält.&#10;&#10;Automatisch generierte Beschreibung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560" y="-9545"/>
            <a:ext cx="1977481" cy="1112127"/>
          </a:xfrm>
          <a:prstGeom prst="rect">
            <a:avLst/>
          </a:prstGeom>
        </p:spPr>
      </p:pic>
      <p:pic>
        <p:nvPicPr>
          <p:cNvPr id="187" name="Grafik 186" descr="Ein Bild, das Zug enthält.&#10;&#10;Automatisch generierte Beschreibung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09" y="5755"/>
            <a:ext cx="2007823" cy="1129191"/>
          </a:xfrm>
          <a:prstGeom prst="rect">
            <a:avLst/>
          </a:prstGeom>
        </p:spPr>
      </p:pic>
      <p:pic>
        <p:nvPicPr>
          <p:cNvPr id="189" name="Grafik 188" descr="Ein Bild, das Zug enthält.&#10;&#10;Automatisch generierte Beschreibung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960" y="-10727"/>
            <a:ext cx="1977481" cy="1112127"/>
          </a:xfrm>
          <a:prstGeom prst="rect">
            <a:avLst/>
          </a:prstGeom>
        </p:spPr>
      </p:pic>
      <p:pic>
        <p:nvPicPr>
          <p:cNvPr id="191" name="Grafik 190" descr="Ein Bild, das Zug enthält.&#10;&#10;Automatisch generierte Beschreibung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483" y="-5206"/>
            <a:ext cx="1955775" cy="10999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953949"/>
                  </p:ext>
                </p:extLst>
              </p:nvPr>
            </p:nvGraphicFramePr>
            <p:xfrm>
              <a:off x="-9039" y="-1478"/>
              <a:ext cx="2020308" cy="1136424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08" cy="1136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39" y="-1478"/>
                <a:ext cx="2020308" cy="1136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05494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289249" y="165600"/>
            <a:ext cx="118312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$600 Answer,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CD27BC1B-2FC6-4950-B37B-7E9709004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0E9C7D-8A81-6D4C-DD45-356F539A6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040412"/>
              </p:ext>
            </p:extLst>
          </p:nvPr>
        </p:nvGraphicFramePr>
        <p:xfrm>
          <a:off x="1024812" y="95108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7601490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801655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9958469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96468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5845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173798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5218309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378326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036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62659099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FB0F69-0C3D-01B7-4CBD-CD4D6D92781C}"/>
              </a:ext>
            </a:extLst>
          </p:cNvPr>
          <p:cNvSpPr txBox="1"/>
          <p:nvPr/>
        </p:nvSpPr>
        <p:spPr>
          <a:xfrm>
            <a:off x="914400" y="2928566"/>
            <a:ext cx="8788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Lafayette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78BACF-F3E9-C730-1D31-20A3A26A0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577772"/>
              </p:ext>
            </p:extLst>
          </p:nvPr>
        </p:nvGraphicFramePr>
        <p:xfrm>
          <a:off x="1024812" y="169748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07513886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43155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504791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2878902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7921892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458461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8081259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3530365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66951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49,000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56,000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75,600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81,200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86,800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92,400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308514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4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50716" y="298579"/>
            <a:ext cx="120412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$600 Question, What is Lafayette County Wisconsin?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E466B08-A947-4FA2-A57E-CA0C0E084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E60FE-1BE1-B44E-870C-6AE57239C1BE}"/>
              </a:ext>
            </a:extLst>
          </p:cNvPr>
          <p:cNvSpPr txBox="1"/>
          <p:nvPr/>
        </p:nvSpPr>
        <p:spPr>
          <a:xfrm>
            <a:off x="511435" y="102452"/>
            <a:ext cx="1155129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Category 1, $800 Answer,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035622-A585-AA40-1075-22DE2A5C5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03581"/>
              </p:ext>
            </p:extLst>
          </p:nvPr>
        </p:nvGraphicFramePr>
        <p:xfrm>
          <a:off x="1122590" y="101234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373847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08118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102632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0271917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516522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845032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21633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280268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54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84222911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975AF5-AF0B-05DD-7F1B-432873020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96486"/>
              </p:ext>
            </p:extLst>
          </p:nvPr>
        </p:nvGraphicFramePr>
        <p:xfrm>
          <a:off x="1122590" y="185238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8529662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7394046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83668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393253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038365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220612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238261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37008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966291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48,550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55,450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9709150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1033B8-26C7-DE14-BE04-92484BFA3692}"/>
              </a:ext>
            </a:extLst>
          </p:cNvPr>
          <p:cNvSpPr txBox="1"/>
          <p:nvPr/>
        </p:nvSpPr>
        <p:spPr>
          <a:xfrm>
            <a:off x="1017037" y="3018453"/>
            <a:ext cx="8719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Langlade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203648" y="745890"/>
            <a:ext cx="1090437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      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           </a:t>
            </a:r>
            <a:r>
              <a:rPr lang="en-US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$800 Question, What is Langlade County Wisconsin?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6096000" y="5523689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611C5-CD4C-45F2-966C-849310CA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670947" y="217017"/>
            <a:ext cx="1134739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1, $1,000 Answer, 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0A41901-9B93-4CE1-922E-1B5A89FB6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C82E17A-CE72-F689-6F0C-77FEA7CCC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88321"/>
              </p:ext>
            </p:extLst>
          </p:nvPr>
        </p:nvGraphicFramePr>
        <p:xfrm>
          <a:off x="838197" y="110970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500055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288442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298688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9158619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1634021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9126149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0965743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16712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12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463425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5F002B-E9F6-E829-D540-2C5E774AE56B}"/>
              </a:ext>
            </a:extLst>
          </p:cNvPr>
          <p:cNvSpPr txBox="1"/>
          <p:nvPr/>
        </p:nvSpPr>
        <p:spPr>
          <a:xfrm>
            <a:off x="838197" y="2845054"/>
            <a:ext cx="1051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Lincoln County Wisconsin</a:t>
            </a:r>
            <a:endParaRPr lang="en-US" sz="6000" dirty="0">
              <a:highlight>
                <a:srgbClr val="E6E6E6"/>
              </a:highlight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2AC09A-3263-E23C-A0E2-7A26675B9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329301"/>
              </p:ext>
            </p:extLst>
          </p:nvPr>
        </p:nvGraphicFramePr>
        <p:xfrm>
          <a:off x="838197" y="1888010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079256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7541959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885334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7956241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8874252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192646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42354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975266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594307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50,750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58,000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65,250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72,500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89,900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95,700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932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378018" y="208255"/>
            <a:ext cx="1166326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0000" dirty="0">
                <a:solidFill>
                  <a:schemeClr val="bg1"/>
                </a:solidFill>
              </a:rPr>
              <a:t>       </a:t>
            </a:r>
            <a:r>
              <a:rPr lang="en-US" altLang="en-US" sz="9000" dirty="0">
                <a:solidFill>
                  <a:schemeClr val="bg1"/>
                </a:solidFill>
              </a:rPr>
              <a:t>Category 1,            $1,000 Question, What is Lincoln County Wisconsin?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688840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5A2ADD18-07AC-4879-87DC-5869B1FD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436790" y="352821"/>
            <a:ext cx="11449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$200 Answer, 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8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B685A44-C4E7-4807-B013-16336DEF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97ED17-4DF7-9631-15F4-549AB9393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54143"/>
              </p:ext>
            </p:extLst>
          </p:nvPr>
        </p:nvGraphicFramePr>
        <p:xfrm>
          <a:off x="1108787" y="125899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6566824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682013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8917617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702230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256786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201176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517190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3365852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154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8902677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13DE6B-B189-5842-7429-0EFA80D9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806998"/>
              </p:ext>
            </p:extLst>
          </p:nvPr>
        </p:nvGraphicFramePr>
        <p:xfrm>
          <a:off x="1108787" y="215807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29661076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276790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7020196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547555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565753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405266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890756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37621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5461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62,400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384657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A5BD4C-D91D-43FF-62DD-CC9889881276}"/>
              </a:ext>
            </a:extLst>
          </p:cNvPr>
          <p:cNvSpPr txBox="1"/>
          <p:nvPr/>
        </p:nvSpPr>
        <p:spPr>
          <a:xfrm>
            <a:off x="989044" y="3209316"/>
            <a:ext cx="9462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Manitowoc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0" y="0"/>
            <a:ext cx="12192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$200 Question, What is Manitowoc County Wisconsin?</a:t>
            </a:r>
            <a:endParaRPr lang="de-AT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F1E20F-7375-48A3-B85E-0EB9CCDB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74645" y="132122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dirty="0">
                <a:solidFill>
                  <a:schemeClr val="bg1"/>
                </a:solidFill>
              </a:rPr>
              <a:t>Category 2, $400 Answer, </a:t>
            </a:r>
          </a:p>
          <a:p>
            <a:pPr algn="ctr"/>
            <a:endParaRPr lang="en-US" altLang="en-US" sz="3000" dirty="0">
              <a:solidFill>
                <a:schemeClr val="bg1"/>
              </a:solidFill>
            </a:endParaRPr>
          </a:p>
          <a:p>
            <a:pPr algn="ctr"/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2C5E1D1-FC92-465A-8CBE-EB3DC732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14B171-CC57-6C36-0264-37C4D4B01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665282"/>
              </p:ext>
            </p:extLst>
          </p:nvPr>
        </p:nvGraphicFramePr>
        <p:xfrm>
          <a:off x="1015482" y="96041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70420661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9456358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323035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94764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757808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7706943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656674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8267597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674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109690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22FFEB6-CDD6-CDC8-01A2-367455A1B06A}"/>
              </a:ext>
            </a:extLst>
          </p:cNvPr>
          <p:cNvSpPr txBox="1"/>
          <p:nvPr/>
        </p:nvSpPr>
        <p:spPr>
          <a:xfrm>
            <a:off x="905068" y="2678736"/>
            <a:ext cx="10982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highlight>
                  <a:srgbClr val="E6E6E6"/>
                </a:highlight>
              </a:rPr>
              <a:t>Marathon County Wisconsin is part of the Wausau WI HUD Metro FMR Area.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936B3B-5391-4B02-F558-773EA959B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90964"/>
              </p:ext>
            </p:extLst>
          </p:nvPr>
        </p:nvGraphicFramePr>
        <p:xfrm>
          <a:off x="1015482" y="173191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8180813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5430842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698611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0144043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83568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1583468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539828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8565947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362307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53,100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60,700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75,850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81,950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100,150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553632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4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285748" y="0"/>
            <a:ext cx="116205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$400 Question, What is Marathon County Wisconsin?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CAD41FE7-1451-42BB-A890-C057382D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7" name="middle part">
            <a:hlinkClick r:id="" action="ppaction://media"/>
            <a:extLst>
              <a:ext uri="{FF2B5EF4-FFF2-40B4-BE49-F238E27FC236}">
                <a16:creationId xmlns:a16="http://schemas.microsoft.com/office/drawing/2014/main" id="{DEC24655-B77C-4E12-80C1-0B46B2D5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68" y="223043"/>
            <a:ext cx="468313" cy="468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93EF-A6DE-8D5A-6E43-9BB339E9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793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202634" y="309994"/>
            <a:ext cx="1198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$600 Answer, </a:t>
            </a: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6F7589B-5938-4148-A417-12B4140F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A0FC999-F1A6-75BE-7D18-2BB7EB10D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029236"/>
              </p:ext>
            </p:extLst>
          </p:nvPr>
        </p:nvGraphicFramePr>
        <p:xfrm>
          <a:off x="1062135" y="1119918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5718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598160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3961783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199055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433872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99056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995884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66253295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888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99347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F08FC9-44EC-74EF-CFB2-FBF81443E4B8}"/>
              </a:ext>
            </a:extLst>
          </p:cNvPr>
          <p:cNvSpPr txBox="1"/>
          <p:nvPr/>
        </p:nvSpPr>
        <p:spPr>
          <a:xfrm>
            <a:off x="995266" y="2921168"/>
            <a:ext cx="1058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Marinette  County Wisconsin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AB8280-8F5E-2D81-F0A5-5C107E76C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792926"/>
              </p:ext>
            </p:extLst>
          </p:nvPr>
        </p:nvGraphicFramePr>
        <p:xfrm>
          <a:off x="1062135" y="189792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6693454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475607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470748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451013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434421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739771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391655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065990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64703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238645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0" y="0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2, $600 Question, What is Marinette 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39CF562-F9A9-437A-969E-CCF5E1144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100308" y="441815"/>
            <a:ext cx="120916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2700" dirty="0">
                <a:solidFill>
                  <a:schemeClr val="bg1"/>
                </a:solidFill>
              </a:rPr>
              <a:t>Category 2, $800 Answer, </a:t>
            </a:r>
          </a:p>
          <a:p>
            <a:pPr algn="ctr">
              <a:buFontTx/>
              <a:buNone/>
            </a:pPr>
            <a:endParaRPr lang="en-US" altLang="en-US" sz="27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en-US" altLang="en-US" sz="2700" dirty="0">
              <a:solidFill>
                <a:schemeClr val="bg1"/>
              </a:solidFill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257F70D-32FC-4F29-8AC1-13552B3F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784066-7379-92C0-5481-B260CA9ED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791652"/>
              </p:ext>
            </p:extLst>
          </p:nvPr>
        </p:nvGraphicFramePr>
        <p:xfrm>
          <a:off x="1155441" y="111122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92674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406664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9404635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87689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3180901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818711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94661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0277582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600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556687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FD6775-CA95-E589-2DE3-CA4E7A38E71A}"/>
              </a:ext>
            </a:extLst>
          </p:cNvPr>
          <p:cNvSpPr txBox="1"/>
          <p:nvPr/>
        </p:nvSpPr>
        <p:spPr>
          <a:xfrm>
            <a:off x="1054359" y="2928331"/>
            <a:ext cx="9453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Marquette County Wisconsin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D5EC51-3E98-FE2D-0F01-F310E708F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20764"/>
              </p:ext>
            </p:extLst>
          </p:nvPr>
        </p:nvGraphicFramePr>
        <p:xfrm>
          <a:off x="1155441" y="1856163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2079436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529057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74916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5999086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8247414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997749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2860708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628451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49269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98683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4814020" y="4612654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289248" y="442410"/>
            <a:ext cx="11902751" cy="4624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Category 2, $800 Question, What is Marquette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C680AA7-1EA1-43CE-9811-19799FAED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36790" y="151374"/>
            <a:ext cx="11594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Category 2, $1,000 Answer,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780668E6-ACFB-4384-9776-6B42EB33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D23061-87CF-858B-9FCC-F661D96B1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33088"/>
              </p:ext>
            </p:extLst>
          </p:nvPr>
        </p:nvGraphicFramePr>
        <p:xfrm>
          <a:off x="838197" y="84387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6148151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073789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44232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8595277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78558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191130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310035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3921846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007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88149751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12242B-29BF-6EEE-7BDA-3BD0F185B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95338"/>
              </p:ext>
            </p:extLst>
          </p:nvPr>
        </p:nvGraphicFramePr>
        <p:xfrm>
          <a:off x="838197" y="1694292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2418460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684456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1631523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532230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0178416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369863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531325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937660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25336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0154393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011946A-93CE-48AC-106C-E89171473597}"/>
              </a:ext>
            </a:extLst>
          </p:cNvPr>
          <p:cNvSpPr txBox="1"/>
          <p:nvPr/>
        </p:nvSpPr>
        <p:spPr>
          <a:xfrm>
            <a:off x="806586" y="2761862"/>
            <a:ext cx="9739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Menominee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163285" y="208255"/>
            <a:ext cx="1186542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2, $1,000 Question, What is Menominee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850BE94-B079-4BB6-B143-A66238B7D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4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2BB1E1-2E91-4E02-B0B1-685168B598BA}"/>
              </a:ext>
            </a:extLst>
          </p:cNvPr>
          <p:cNvSpPr txBox="1"/>
          <p:nvPr/>
        </p:nvSpPr>
        <p:spPr>
          <a:xfrm>
            <a:off x="202634" y="-29752"/>
            <a:ext cx="12070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$200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7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D9AF67-06D3-40FA-A805-4CB3210B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EEED8E-F60A-9BAB-ED3A-8BF9AC48B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02069"/>
              </p:ext>
            </p:extLst>
          </p:nvPr>
        </p:nvGraphicFramePr>
        <p:xfrm>
          <a:off x="1080795" y="84260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777902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0862270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1253018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2912508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405588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3424649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961637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8150687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904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500446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838422-3878-A7E9-A057-002432CBCA80}"/>
              </a:ext>
            </a:extLst>
          </p:cNvPr>
          <p:cNvSpPr txBox="1"/>
          <p:nvPr/>
        </p:nvSpPr>
        <p:spPr>
          <a:xfrm>
            <a:off x="362282" y="2531629"/>
            <a:ext cx="117571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Milwaukee County Wisconsin is part</a:t>
            </a:r>
          </a:p>
          <a:p>
            <a:r>
              <a:rPr lang="en-US" sz="6000" dirty="0">
                <a:highlight>
                  <a:srgbClr val="E6E6E6"/>
                </a:highlight>
              </a:rPr>
              <a:t> of the Milwaukee-Waukesha-</a:t>
            </a:r>
          </a:p>
          <a:p>
            <a:r>
              <a:rPr lang="en-US" sz="6000" dirty="0">
                <a:highlight>
                  <a:srgbClr val="E6E6E6"/>
                </a:highlight>
              </a:rPr>
              <a:t>West Allis WI Metropolitan Statistical</a:t>
            </a:r>
          </a:p>
          <a:p>
            <a:r>
              <a:rPr lang="en-US" sz="6000" dirty="0">
                <a:highlight>
                  <a:srgbClr val="E6E6E6"/>
                </a:highlight>
              </a:rPr>
              <a:t> Area MSA.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A303B6-BA32-094F-C5B0-4EAEEB800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817470"/>
              </p:ext>
            </p:extLst>
          </p:nvPr>
        </p:nvGraphicFramePr>
        <p:xfrm>
          <a:off x="1080795" y="1584880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41244792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75655252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7295382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7921884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70988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578684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714949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2018333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225090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57,200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65,400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73,550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81,700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101,350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107,850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811983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0" y="-261257"/>
            <a:ext cx="119029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3, $200 Question, What is Milwaukee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A72221C4-868C-4CD6-B833-87C9179E7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5" y="373225"/>
            <a:ext cx="11491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$400 Answer, </a:t>
            </a:r>
          </a:p>
          <a:p>
            <a:pPr algn="ctr"/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3B3C8C5-DC26-4044-A74C-C76B0D14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B21427-CF7D-C6A7-0FDA-29BB79199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69770"/>
              </p:ext>
            </p:extLst>
          </p:nvPr>
        </p:nvGraphicFramePr>
        <p:xfrm>
          <a:off x="985685" y="109411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40860244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497590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1465497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6010298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4044509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4744756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8685205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6812258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62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72744105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369258-3C54-39A3-2597-C66EE51A9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526142"/>
              </p:ext>
            </p:extLst>
          </p:nvPr>
        </p:nvGraphicFramePr>
        <p:xfrm>
          <a:off x="985685" y="195588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8292588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838596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7754420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046655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3620611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47176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003593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5458910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66547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250472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71008D-517F-3279-64C7-E7648A9A17ED}"/>
              </a:ext>
            </a:extLst>
          </p:cNvPr>
          <p:cNvSpPr txBox="1"/>
          <p:nvPr/>
        </p:nvSpPr>
        <p:spPr>
          <a:xfrm>
            <a:off x="873718" y="3019478"/>
            <a:ext cx="84398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Monroe County Wisconsin</a:t>
            </a:r>
          </a:p>
        </p:txBody>
      </p:sp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150716" y="-94943"/>
            <a:ext cx="119316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500" dirty="0">
                <a:solidFill>
                  <a:schemeClr val="bg1"/>
                </a:solidFill>
              </a:rPr>
              <a:t>Category 3, $400 Question, What is Monroe County Wisconsin?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AEA4780-7D79-4BB4-8BE0-CDD788CDC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1" y="428180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688061" y="621190"/>
            <a:ext cx="10815873" cy="6170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1) </a:t>
            </a:r>
          </a:p>
          <a:p>
            <a:pPr algn="ctr"/>
            <a:r>
              <a:rPr lang="en-US" sz="8000" b="0" i="0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Kewaunee La Crosse Lafayette Langlade or Lincoln Wisconsin County</a:t>
            </a:r>
            <a:endParaRPr lang="de-AT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rhyme time">
            <a:hlinkClick r:id="" action="ppaction://media"/>
            <a:extLst>
              <a:ext uri="{FF2B5EF4-FFF2-40B4-BE49-F238E27FC236}">
                <a16:creationId xmlns:a16="http://schemas.microsoft.com/office/drawing/2014/main" id="{9E9063AA-B8A9-4791-86E0-82BFDBA2B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4" y="152877"/>
            <a:ext cx="468313" cy="468313"/>
          </a:xfrm>
          <a:prstGeom prst="rect">
            <a:avLst/>
          </a:prstGeom>
        </p:spPr>
      </p:pic>
      <p:pic>
        <p:nvPicPr>
          <p:cNvPr id="4" name="Picture 3" descr="A qr code with different colored text&#10;&#10;Description automatically generated">
            <a:extLst>
              <a:ext uri="{FF2B5EF4-FFF2-40B4-BE49-F238E27FC236}">
                <a16:creationId xmlns:a16="http://schemas.microsoft.com/office/drawing/2014/main" id="{DD11674B-2A03-36C9-B1F3-0F35C160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965"/>
            <a:ext cx="3271876" cy="15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358351" y="233567"/>
            <a:ext cx="117552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$600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9FBE9A2-06D1-4981-8834-BEF60A32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656AFE-8FB9-36C9-5B8E-3E1BC9A04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91103"/>
              </p:ext>
            </p:extLst>
          </p:nvPr>
        </p:nvGraphicFramePr>
        <p:xfrm>
          <a:off x="1108788" y="1105924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60054633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85348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752992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266622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4667735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69928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53417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2908431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7116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097625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3DEA3A0-F4FE-5E37-44D4-AAA23CE8E051}"/>
              </a:ext>
            </a:extLst>
          </p:cNvPr>
          <p:cNvSpPr txBox="1"/>
          <p:nvPr/>
        </p:nvSpPr>
        <p:spPr>
          <a:xfrm>
            <a:off x="1016422" y="2753591"/>
            <a:ext cx="10607966" cy="1101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000" kern="100" dirty="0">
                <a:effectLst/>
                <a:highlight>
                  <a:srgbClr val="E6E6E6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Oconto  County Wisconsin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06A60A-6C2F-2CA3-14EF-FE63577FB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77405"/>
              </p:ext>
            </p:extLst>
          </p:nvPr>
        </p:nvGraphicFramePr>
        <p:xfrm>
          <a:off x="1062605" y="1811007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87652887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61542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054404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358356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210308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6676218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1085582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973358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27678208"/>
                    </a:ext>
                  </a:extLst>
                </a:gridCol>
              </a:tblGrid>
              <a:tr h="525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52,350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59,800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67,300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86,750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92,750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98,750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452418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4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390328" y="92612"/>
            <a:ext cx="1141133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$600 Question, What is Oconto  County Wisconsin?</a:t>
            </a:r>
            <a:endParaRPr lang="de-AT" sz="9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F968428A-6BB9-4672-B410-CD3F3B38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457200" y="361855"/>
            <a:ext cx="116352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500" dirty="0">
                <a:solidFill>
                  <a:schemeClr val="bg1"/>
                </a:solidFill>
              </a:rPr>
              <a:t>Category 3, $800 Answer, </a:t>
            </a:r>
          </a:p>
          <a:p>
            <a:pPr algn="ctr">
              <a:buFontTx/>
              <a:buNone/>
            </a:pPr>
            <a:endParaRPr lang="de-AT" sz="3500" dirty="0"/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7D70EDA-5647-496D-86AE-CE2F4A4B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E2F5D-CCDE-4631-A422-8C3A7C2D4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95320"/>
              </p:ext>
            </p:extLst>
          </p:nvPr>
        </p:nvGraphicFramePr>
        <p:xfrm>
          <a:off x="922176" y="125668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880818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030338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88152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18846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6909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9733528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3013125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1507226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385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2924086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9AE862-467A-0849-4F71-C2C07C9583D2}"/>
              </a:ext>
            </a:extLst>
          </p:cNvPr>
          <p:cNvSpPr txBox="1"/>
          <p:nvPr/>
        </p:nvSpPr>
        <p:spPr>
          <a:xfrm>
            <a:off x="811763" y="3107094"/>
            <a:ext cx="81749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Oneida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F8BC9E-05F4-D7A4-B2A2-0F3C38BD0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34407"/>
              </p:ext>
            </p:extLst>
          </p:nvPr>
        </p:nvGraphicFramePr>
        <p:xfrm>
          <a:off x="922176" y="200191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6853063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8570575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215365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913837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348450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8642277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532184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9155623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30899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49,950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57,100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64,250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77,100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94,200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17574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427651" y="0"/>
            <a:ext cx="1133669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marL="0" indent="0" algn="ctr">
              <a:buFontTx/>
              <a:buNone/>
            </a:pPr>
            <a:r>
              <a:rPr lang="en-US" altLang="en-US" sz="8000" dirty="0">
                <a:solidFill>
                  <a:schemeClr val="bg1"/>
                </a:solidFill>
              </a:rPr>
              <a:t>Category 3, $800 Question, What is Oneida County Wisconsin?</a:t>
            </a:r>
            <a:endParaRPr lang="de-AT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75D993F-6261-4271-9E3D-9269ABD4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36790" y="233567"/>
            <a:ext cx="116348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500" dirty="0">
                <a:solidFill>
                  <a:schemeClr val="bg1"/>
                </a:solidFill>
              </a:rPr>
              <a:t>Category 3, $1,000 Answer, </a:t>
            </a:r>
          </a:p>
          <a:p>
            <a:pPr algn="ctr">
              <a:buFontTx/>
              <a:buNone/>
            </a:pPr>
            <a:endParaRPr lang="en-US" altLang="en-US" sz="35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DC4D2546-29F3-4208-8F21-39A85B4DE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E5702F-BF14-C88D-9777-B4ACBEFB8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81181"/>
              </p:ext>
            </p:extLst>
          </p:nvPr>
        </p:nvGraphicFramePr>
        <p:xfrm>
          <a:off x="996391" y="1122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53387214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3396492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977791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3858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7568602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984759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7827563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62417133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491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16577571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64C4501-74ED-0E0B-5C81-EB294BB59B3D}"/>
              </a:ext>
            </a:extLst>
          </p:cNvPr>
          <p:cNvSpPr txBox="1"/>
          <p:nvPr/>
        </p:nvSpPr>
        <p:spPr>
          <a:xfrm>
            <a:off x="215077" y="2921168"/>
            <a:ext cx="116348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highlight>
                  <a:srgbClr val="E6E6E6"/>
                </a:highlight>
              </a:rPr>
              <a:t>Outagamie County Wisconsin is part of the Appleton WI Metropolitan Statistical Area MSA. The Appleton, WI MSA contains Calumet County WI and Outagamie County WI.</a:t>
            </a:r>
          </a:p>
          <a:p>
            <a:endParaRPr lang="en-US" sz="6000" dirty="0">
              <a:highlight>
                <a:srgbClr val="E6E6E6"/>
              </a:highligh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C9F6D9-A17D-05AF-B14F-C3D124735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630550"/>
              </p:ext>
            </p:extLst>
          </p:nvPr>
        </p:nvGraphicFramePr>
        <p:xfrm>
          <a:off x="996391" y="1834302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7676338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024289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067946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2929465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246903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571804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955181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5776421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67386990"/>
                    </a:ext>
                  </a:extLst>
                </a:gridCol>
              </a:tblGrid>
              <a:tr h="618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66,600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83,200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89,900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103,200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109,850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163145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4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150716" y="1048010"/>
            <a:ext cx="118905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3, $1,000 Question, What is Outagamie County Wisconsin? </a:t>
            </a:r>
          </a:p>
        </p:txBody>
      </p:sp>
      <p:pic>
        <p:nvPicPr>
          <p:cNvPr id="9" name="answer sound">
            <a:hlinkClick r:id="" action="ppaction://media"/>
            <a:extLst>
              <a:ext uri="{FF2B5EF4-FFF2-40B4-BE49-F238E27FC236}">
                <a16:creationId xmlns:a16="http://schemas.microsoft.com/office/drawing/2014/main" id="{DCF79861-4AA0-400F-9E13-48921D05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4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511625" y="118541"/>
            <a:ext cx="111687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500" dirty="0">
                <a:solidFill>
                  <a:schemeClr val="bg1"/>
                </a:solidFill>
              </a:rPr>
              <a:t>Category 4, $200 Answer, </a:t>
            </a:r>
          </a:p>
          <a:p>
            <a:pPr algn="ctr"/>
            <a:endParaRPr lang="en-US" altLang="en-US" sz="35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D727B91-0565-445E-A3E2-D567AA61D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9A0FB2-FFB9-119D-202E-C4549C921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53965"/>
              </p:ext>
            </p:extLst>
          </p:nvPr>
        </p:nvGraphicFramePr>
        <p:xfrm>
          <a:off x="1164768" y="1007549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7132898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3260152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071778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914127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759383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486135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098895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2979784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91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98677822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CAA5AD-C047-E48A-5CBA-1B38C0AD0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86443"/>
              </p:ext>
            </p:extLst>
          </p:nvPr>
        </p:nvGraphicFramePr>
        <p:xfrm>
          <a:off x="1164768" y="1794219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40900134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041677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3952888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8158179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555846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290537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524816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6196401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089420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57,200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65,400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73,550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81,700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101,350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107,850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54178556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F57437E-292B-E6AB-5923-73EC979C2EAC}"/>
              </a:ext>
            </a:extLst>
          </p:cNvPr>
          <p:cNvSpPr txBox="1"/>
          <p:nvPr/>
        </p:nvSpPr>
        <p:spPr>
          <a:xfrm>
            <a:off x="174172" y="2600542"/>
            <a:ext cx="12017828" cy="2889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34290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Ozaukee County</a:t>
            </a:r>
            <a:r>
              <a:rPr lang="en-US" sz="3200" kern="0" dirty="0">
                <a:solidFill>
                  <a:srgbClr val="252832"/>
                </a:solidFill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 Wisconsin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is part of the 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Milwaukee-Waukesha-West Allis, WI Metropolitan Statistical Area </a:t>
            </a:r>
            <a:r>
              <a:rPr lang="en-US" sz="3200" kern="0" dirty="0" err="1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MSA</a:t>
            </a:r>
            <a:r>
              <a:rPr lang="en-US" sz="3200" kern="0" dirty="0" err="1">
                <a:solidFill>
                  <a:srgbClr val="252832"/>
                </a:solidFill>
                <a:effectLst/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.The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inherit"/>
                <a:ea typeface="Times New Roman" panose="02020603050405020304" pitchFamily="18" charset="0"/>
                <a:cs typeface="Times New Roman" panose="02020603050405020304" pitchFamily="18" charset="0"/>
              </a:rPr>
              <a:t>Milwaukee-Waukesha-West Allis, WI MSA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contains Milwaukee County, WI Ozaukee County, WI Washington County, WI and Waukesha County</a:t>
            </a:r>
            <a:r>
              <a:rPr lang="en-US" sz="3200" kern="0" dirty="0">
                <a:solidFill>
                  <a:srgbClr val="252832"/>
                </a:solidFill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>
                <a:solidFill>
                  <a:srgbClr val="252832"/>
                </a:solidFill>
                <a:effectLst/>
                <a:highlight>
                  <a:srgbClr val="E6E6E6"/>
                </a:highlight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WI.</a:t>
            </a:r>
            <a:endParaRPr lang="en-US" sz="3200" kern="100" dirty="0">
              <a:effectLst/>
              <a:highlight>
                <a:srgbClr val="E6E6E6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150717" y="554379"/>
            <a:ext cx="1189056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4, $200 Question, What is Ozaukee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3B57DF0-B7D2-4629-B3A3-C49E496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161963" y="233567"/>
            <a:ext cx="11868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chemeClr val="bg1"/>
                </a:solidFill>
              </a:rPr>
              <a:t>Category 4, $400 Answer, </a:t>
            </a:r>
          </a:p>
          <a:p>
            <a:pPr algn="ctr">
              <a:spcBef>
                <a:spcPct val="50000"/>
              </a:spcBef>
              <a:defRPr/>
            </a:pP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E3A62A7-55FB-4399-9793-7FAC4484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3D5E79-4EEA-79B6-00BF-657B608A3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41252"/>
              </p:ext>
            </p:extLst>
          </p:nvPr>
        </p:nvGraphicFramePr>
        <p:xfrm>
          <a:off x="1155440" y="112836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634906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1671954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2440104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6109671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0352090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571255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0819334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3522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091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082610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7365EB7-3469-382B-C890-45C87575670C}"/>
              </a:ext>
            </a:extLst>
          </p:cNvPr>
          <p:cNvSpPr txBox="1"/>
          <p:nvPr/>
        </p:nvSpPr>
        <p:spPr>
          <a:xfrm>
            <a:off x="1063690" y="2989164"/>
            <a:ext cx="7613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Pepin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92E195-0F78-7A61-F35D-F4AF64F4C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31655"/>
              </p:ext>
            </p:extLst>
          </p:nvPr>
        </p:nvGraphicFramePr>
        <p:xfrm>
          <a:off x="1155440" y="1869923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3242764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509709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0472178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957660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619490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9130422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247526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918349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52250236"/>
                    </a:ext>
                  </a:extLst>
                </a:gridCol>
              </a:tblGrid>
              <a:tr h="702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49,850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57,000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64,100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71,200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76,900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94,000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7988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50716" y="524991"/>
            <a:ext cx="11773806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$400 Question, What is Pepin County Wisconsin?</a:t>
            </a:r>
            <a:endParaRPr lang="de-AT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3B471C29-80C7-4C21-8E70-A3A516AC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BDCE4-4EB8-F6FE-865E-7FE44002C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37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323461" y="233567"/>
            <a:ext cx="1186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</a:rPr>
              <a:t>Category 4, $600 Answer, </a:t>
            </a:r>
          </a:p>
          <a:p>
            <a:pPr algn="ctr">
              <a:buFontTx/>
              <a:buNone/>
            </a:pP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9A71F47E-AE87-4517-99D6-C8B4F287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33674A-AF6C-F9E0-72B0-7756ADD1F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686691"/>
              </p:ext>
            </p:extLst>
          </p:nvPr>
        </p:nvGraphicFramePr>
        <p:xfrm>
          <a:off x="1080796" y="98090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0477827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8351507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3864585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180458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67019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949527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47688935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119301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110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374832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17AF11-D5A5-ADDC-A553-419B303638FA}"/>
              </a:ext>
            </a:extLst>
          </p:cNvPr>
          <p:cNvSpPr txBox="1"/>
          <p:nvPr/>
        </p:nvSpPr>
        <p:spPr>
          <a:xfrm>
            <a:off x="983554" y="2822141"/>
            <a:ext cx="10280891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highlight>
                  <a:srgbClr val="E6E6E6"/>
                </a:highlight>
              </a:rPr>
              <a:t>Pierce County Wisconsin is part of the </a:t>
            </a:r>
          </a:p>
          <a:p>
            <a:r>
              <a:rPr lang="en-US" sz="4500" dirty="0">
                <a:highlight>
                  <a:srgbClr val="E6E6E6"/>
                </a:highlight>
              </a:rPr>
              <a:t>Minneapolis-St. Paul-Bloomington, MN-WI </a:t>
            </a:r>
          </a:p>
          <a:p>
            <a:r>
              <a:rPr lang="en-US" sz="4500" dirty="0">
                <a:highlight>
                  <a:srgbClr val="E6E6E6"/>
                </a:highlight>
              </a:rPr>
              <a:t>HUD Metro Fair Market Rents FMR Area.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43EE555-1521-2721-FF54-F458F7D0B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20382"/>
              </p:ext>
            </p:extLst>
          </p:nvPr>
        </p:nvGraphicFramePr>
        <p:xfrm>
          <a:off x="1080796" y="1732706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3130087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2462144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5737197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8808294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9832095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427945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30034797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641522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15195803"/>
                    </a:ext>
                  </a:extLst>
                </a:gridCol>
              </a:tblGrid>
              <a:tr h="795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113,450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121,300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129,100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13319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0" y="1007012"/>
            <a:ext cx="1204128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$600 Question, What is Pierce County Wisconsin?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7C8482D0-92ED-4AE6-8B96-E1A6DE9A7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2FCFEE3-DF5D-41A5-8074-CE9A3CA1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B1A20-2639-4F29-EA6C-2C7A1108748D}"/>
              </a:ext>
            </a:extLst>
          </p:cNvPr>
          <p:cNvSpPr txBox="1"/>
          <p:nvPr/>
        </p:nvSpPr>
        <p:spPr>
          <a:xfrm>
            <a:off x="320823" y="628761"/>
            <a:ext cx="118711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600" dirty="0">
                <a:solidFill>
                  <a:schemeClr val="bg1"/>
                </a:solidFill>
              </a:rPr>
              <a:t>Category 4, $800 Answer, </a:t>
            </a:r>
          </a:p>
          <a:p>
            <a:pPr algn="ctr"/>
            <a:endParaRPr lang="en-US" alt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3F2F1C-05AF-436A-6A44-327C9E0FD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550956"/>
              </p:ext>
            </p:extLst>
          </p:nvPr>
        </p:nvGraphicFramePr>
        <p:xfrm>
          <a:off x="998611" y="135542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4337182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55244233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5619434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7881773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307578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06711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9746272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2829676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325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2340404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BACCCC-5BE4-E192-A300-3C111622B8A8}"/>
              </a:ext>
            </a:extLst>
          </p:cNvPr>
          <p:cNvSpPr txBox="1"/>
          <p:nvPr/>
        </p:nvSpPr>
        <p:spPr>
          <a:xfrm>
            <a:off x="914635" y="3246282"/>
            <a:ext cx="10599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Polk County Wisconsin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20CF309-54FB-DA1C-3308-F70B50F67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49307"/>
              </p:ext>
            </p:extLst>
          </p:nvPr>
        </p:nvGraphicFramePr>
        <p:xfrm>
          <a:off x="998611" y="2178233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6035503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130032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56689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378308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9303515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092831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4529776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12979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204292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51,550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58,900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66,250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91,300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97,200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611012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245704" y="676568"/>
            <a:ext cx="11700588" cy="404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	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Category 4, $800 Question, What is Polk  County Wisconsin?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78BB8D-5280-4748-99AB-CDF3A589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436790" y="419755"/>
            <a:ext cx="114953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4, $1,000 Answer, </a:t>
            </a:r>
          </a:p>
          <a:p>
            <a:pPr algn="ctr"/>
            <a:endParaRPr lang="en-US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DB6F0C5-096C-45FC-9649-5BED2D17C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59B940-5C13-6B3C-BC53-73E2DA2A3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797594"/>
              </p:ext>
            </p:extLst>
          </p:nvPr>
        </p:nvGraphicFramePr>
        <p:xfrm>
          <a:off x="1146111" y="1296316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8889573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328021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032279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82891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260544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1810444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2198366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5881084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54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479185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AE0ED9-3E8C-C6FD-E6D2-7AEAB534A8DF}"/>
              </a:ext>
            </a:extLst>
          </p:cNvPr>
          <p:cNvSpPr txBox="1"/>
          <p:nvPr/>
        </p:nvSpPr>
        <p:spPr>
          <a:xfrm>
            <a:off x="1054359" y="3206623"/>
            <a:ext cx="8340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Portage County Wisconsin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4A2E27-CFE6-576B-D0E2-66F70F58B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05216"/>
              </p:ext>
            </p:extLst>
          </p:nvPr>
        </p:nvGraphicFramePr>
        <p:xfrm>
          <a:off x="1146111" y="2111418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04313176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391035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0456248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7891834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28512327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810140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31010643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2104665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92657785"/>
                    </a:ext>
                  </a:extLst>
                </a:gridCol>
              </a:tblGrid>
              <a:tr h="534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63,450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71,400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92,000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98,350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104,700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943895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223934" y="-455805"/>
            <a:ext cx="114486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altLang="en-US" sz="8000" dirty="0">
                <a:solidFill>
                  <a:schemeClr val="bg1"/>
                </a:solidFill>
              </a:rPr>
              <a:t>Category 4, $1,000 Question, What is Portage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FDF060D-FC09-4180-BB93-77728273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670947" y="18963"/>
            <a:ext cx="114859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$200 Answer, </a:t>
            </a:r>
          </a:p>
          <a:p>
            <a:pPr algn="ctr"/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E92281B-AE48-4F70-BCD4-B984AF0D0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67A0AB-B8D6-35E4-FA47-B54E851DC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61926"/>
              </p:ext>
            </p:extLst>
          </p:nvPr>
        </p:nvGraphicFramePr>
        <p:xfrm>
          <a:off x="1360715" y="77718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5053745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152186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622113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179407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60917420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6312621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6275831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5105878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662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015508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5CA050-8E2D-65DD-2421-7D4E246033D0}"/>
              </a:ext>
            </a:extLst>
          </p:cNvPr>
          <p:cNvSpPr txBox="1"/>
          <p:nvPr/>
        </p:nvSpPr>
        <p:spPr>
          <a:xfrm>
            <a:off x="1250302" y="2683734"/>
            <a:ext cx="7479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Price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EFB0FE-F96F-B810-9221-BC19F1C62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633860"/>
              </p:ext>
            </p:extLst>
          </p:nvPr>
        </p:nvGraphicFramePr>
        <p:xfrm>
          <a:off x="1360715" y="1552887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418033616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033169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703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657135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77664210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4056587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6535779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202701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67398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925539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699796" y="208255"/>
            <a:ext cx="10888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$200 Question, What is Price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2B568AE-B159-4247-9B28-607D12ADB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670947" y="100354"/>
            <a:ext cx="10908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$600 Answer, </a:t>
            </a:r>
          </a:p>
          <a:p>
            <a:pPr algn="ctr"/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83D2F7-43A3-4810-887C-548EAC84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2A7428-9439-B4B2-EDE9-D3782B8F8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04471"/>
              </p:ext>
            </p:extLst>
          </p:nvPr>
        </p:nvGraphicFramePr>
        <p:xfrm>
          <a:off x="1063690" y="941753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63431439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841887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432389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41944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574215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99976726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731319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716040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151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1346436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3DA90D0-2B54-1986-CA5E-05934AF9176D}"/>
              </a:ext>
            </a:extLst>
          </p:cNvPr>
          <p:cNvSpPr txBox="1"/>
          <p:nvPr/>
        </p:nvSpPr>
        <p:spPr>
          <a:xfrm>
            <a:off x="970383" y="2921168"/>
            <a:ext cx="8005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Racine County Wisconsin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AD549E-D477-59E5-4921-6C28FA03F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835197"/>
              </p:ext>
            </p:extLst>
          </p:nvPr>
        </p:nvGraphicFramePr>
        <p:xfrm>
          <a:off x="1063690" y="1705574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8946774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144557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009885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703100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7350258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390439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771132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507198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87409385"/>
                    </a:ext>
                  </a:extLst>
                </a:gridCol>
              </a:tblGrid>
              <a:tr h="2079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54,500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70,100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77,850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84,100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90,350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102,800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931780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755780" y="74646"/>
            <a:ext cx="1113142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$400 Question, What is Racine County Wisconsin?</a:t>
            </a:r>
            <a:endParaRPr lang="de-AT" sz="9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C8F3B21B-D66C-46EB-8B63-8C18D603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599960" y="387035"/>
            <a:ext cx="11016652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688062" y="509142"/>
            <a:ext cx="10825914" cy="5601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2) </a:t>
            </a:r>
          </a:p>
          <a:p>
            <a:pPr algn="ctr"/>
            <a:r>
              <a:rPr lang="en-US" sz="7200" b="0" i="0" dirty="0">
                <a:effectLst/>
                <a:highlight>
                  <a:srgbClr val="FFFFFF"/>
                </a:highlight>
                <a:latin typeface="PT Sans" panose="020B0503020203020204" pitchFamily="34" charset="0"/>
              </a:rPr>
              <a:t>Manitowoc Marathon Marinette Marquette or Menominee Wisconsin County 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movie classsics">
            <a:hlinkClick r:id="" action="ppaction://media"/>
            <a:extLst>
              <a:ext uri="{FF2B5EF4-FFF2-40B4-BE49-F238E27FC236}">
                <a16:creationId xmlns:a16="http://schemas.microsoft.com/office/drawing/2014/main" id="{2399385E-372E-4358-A2E4-AF38DC8F6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647" y="152796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796A0-D63A-AE06-CEB6-21152190E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03" y="506893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36790" y="370022"/>
            <a:ext cx="11632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$600 Answer, </a:t>
            </a:r>
          </a:p>
          <a:p>
            <a:pPr algn="ctr"/>
            <a:endParaRPr lang="en-US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354AD58-16DB-4A01-8C59-B8F5758B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8E2F9E-1029-981A-B047-2991749F8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541693"/>
              </p:ext>
            </p:extLst>
          </p:nvPr>
        </p:nvGraphicFramePr>
        <p:xfrm>
          <a:off x="1155440" y="1087708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12538890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9808287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860749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6935254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8572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86996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4270753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946021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38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6469103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D32CF5-2E5C-2F15-C792-64A73BA19B7E}"/>
              </a:ext>
            </a:extLst>
          </p:cNvPr>
          <p:cNvSpPr txBox="1"/>
          <p:nvPr/>
        </p:nvSpPr>
        <p:spPr>
          <a:xfrm>
            <a:off x="1155440" y="297180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Richland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90A820-0F9A-9D51-8561-E4A8F21D0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72986"/>
              </p:ext>
            </p:extLst>
          </p:nvPr>
        </p:nvGraphicFramePr>
        <p:xfrm>
          <a:off x="1155440" y="1802873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4391156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364791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6257386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7883303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6764061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788514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8909019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6938662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6621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162764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802433" y="102637"/>
            <a:ext cx="1123885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$600 Question, What is Richland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6F1452F-F016-40C4-9018-B4F41870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56554" y="654877"/>
            <a:ext cx="11732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$800 Answer, 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0744A3D-22F2-493F-9654-3A60F2705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599F47-1222-9D36-219C-8A67C39A1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08990"/>
              </p:ext>
            </p:extLst>
          </p:nvPr>
        </p:nvGraphicFramePr>
        <p:xfrm>
          <a:off x="1099457" y="1402217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5031060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420141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376894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6414709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1043532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522455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6570295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3354020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291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648084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24736E4-BB69-DD7D-0820-EF9E2345C60E}"/>
              </a:ext>
            </a:extLst>
          </p:cNvPr>
          <p:cNvSpPr txBox="1"/>
          <p:nvPr/>
        </p:nvSpPr>
        <p:spPr>
          <a:xfrm>
            <a:off x="576943" y="2934737"/>
            <a:ext cx="1146512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highlight>
                  <a:srgbClr val="E6E6E6"/>
                </a:highlight>
              </a:rPr>
              <a:t>Rock County Wisconsin is part of the </a:t>
            </a:r>
          </a:p>
          <a:p>
            <a:r>
              <a:rPr lang="en-US" sz="5000" dirty="0">
                <a:highlight>
                  <a:srgbClr val="E6E6E6"/>
                </a:highlight>
              </a:rPr>
              <a:t>Janesville-Beloit WI Metropolitan Statistical</a:t>
            </a:r>
          </a:p>
          <a:p>
            <a:r>
              <a:rPr lang="en-US" sz="5000" dirty="0">
                <a:highlight>
                  <a:srgbClr val="E6E6E6"/>
                </a:highlight>
              </a:rPr>
              <a:t> Area MSA.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39D280-5D8E-C61C-AB2B-C007B7B38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326557"/>
              </p:ext>
            </p:extLst>
          </p:nvPr>
        </p:nvGraphicFramePr>
        <p:xfrm>
          <a:off x="1099457" y="2091850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2801350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7409886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2464488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8766727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883116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7059682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413866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266256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702618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838884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684343" y="486270"/>
            <a:ext cx="110628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$800 Question, What is Rock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31A03B6D-5DA7-405E-AD5F-B2FCF262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578498" y="233567"/>
            <a:ext cx="112527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$1,000 Answer, </a:t>
            </a:r>
          </a:p>
          <a:p>
            <a:pPr algn="ctr"/>
            <a:endParaRPr lang="en-US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1DCB25C-B69B-4EEF-A3A7-ECA43CF8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FA846C-C30B-8E72-5FD3-F4D0E97E9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621502"/>
              </p:ext>
            </p:extLst>
          </p:nvPr>
        </p:nvGraphicFramePr>
        <p:xfrm>
          <a:off x="1097902" y="1122575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6632116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4758113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210724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85083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032722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5115924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5571556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615034810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183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5689143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CA4020-3DB2-529A-72EF-2A3DF33FE061}"/>
              </a:ext>
            </a:extLst>
          </p:cNvPr>
          <p:cNvSpPr txBox="1"/>
          <p:nvPr/>
        </p:nvSpPr>
        <p:spPr>
          <a:xfrm>
            <a:off x="987241" y="2923027"/>
            <a:ext cx="7435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Rusk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2BF9C9-A537-D041-4E49-D6DB9A9B9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938890"/>
              </p:ext>
            </p:extLst>
          </p:nvPr>
        </p:nvGraphicFramePr>
        <p:xfrm>
          <a:off x="1097902" y="1923599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56564544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9454801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324881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184904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31502346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6975367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0401220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1089838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124993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834575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-169378" y="573932"/>
            <a:ext cx="1219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5, $1,000 Question, What is Rusk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9BAF440-4963-4226-9961-9C9F8567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459188" y="96041"/>
            <a:ext cx="11732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6 $200 Answer, </a:t>
            </a:r>
          </a:p>
          <a:p>
            <a:pPr algn="ctr"/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FD8D98-18A8-47A0-838E-506137B0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3EB693-2658-AF88-85DF-F99083FEA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867" y="5266687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654A7C-368A-35F7-E5DC-B3F43A043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930930"/>
              </p:ext>
            </p:extLst>
          </p:nvPr>
        </p:nvGraphicFramePr>
        <p:xfrm>
          <a:off x="1217212" y="843381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70604437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3039548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2065977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4066283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6818706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237114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2028398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785348362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557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27116286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9FA2184-5EF6-844B-61AA-CFE1072FCD52}"/>
              </a:ext>
            </a:extLst>
          </p:cNvPr>
          <p:cNvSpPr txBox="1"/>
          <p:nvPr/>
        </p:nvSpPr>
        <p:spPr>
          <a:xfrm>
            <a:off x="1120325" y="2775857"/>
            <a:ext cx="7405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Sauk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4FAD7B9-854E-A953-DE69-DCE77E08C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48467"/>
              </p:ext>
            </p:extLst>
          </p:nvPr>
        </p:nvGraphicFramePr>
        <p:xfrm>
          <a:off x="1217212" y="164796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5655188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0553628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6121590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76945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744812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87658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807873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6007813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565116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53,600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61,250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68,900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76,550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82,700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94,950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101,050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124555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494522" y="-4567"/>
            <a:ext cx="1129937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6 $200 Question, What is Sauk County Wisconsin</a:t>
            </a:r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112A36F-2B81-4653-8D1E-6F7DA008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31C92-7B03-014C-6B0E-6BDC91F68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276" y="501352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960196" y="94427"/>
            <a:ext cx="11160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Category 6, $400 Answer, </a:t>
            </a:r>
          </a:p>
          <a:p>
            <a:endParaRPr lang="en-US" sz="22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78C02A7-E2DC-424A-8F94-2DF67DF5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7DFE1C-65F6-DF0E-BF11-A4755E6C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726" y="5239441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B7A630-B079-AFDD-F3F0-363EAE0A4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35153"/>
              </p:ext>
            </p:extLst>
          </p:nvPr>
        </p:nvGraphicFramePr>
        <p:xfrm>
          <a:off x="1154743" y="70188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81268298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710972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85314607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6450557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3388392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43837347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5872078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91204621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715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04499916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94BFA1-5F52-B14B-3EF9-388A383416D6}"/>
              </a:ext>
            </a:extLst>
          </p:cNvPr>
          <p:cNvSpPr txBox="1"/>
          <p:nvPr/>
        </p:nvSpPr>
        <p:spPr>
          <a:xfrm>
            <a:off x="1063690" y="2543823"/>
            <a:ext cx="8321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Sawyer County Wisconsin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6FEE8E-EFEE-52E6-48A3-A2FE5DC96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36068"/>
              </p:ext>
            </p:extLst>
          </p:nvPr>
        </p:nvGraphicFramePr>
        <p:xfrm>
          <a:off x="1154743" y="1467257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12341235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1801493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89468032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8958272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569067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4680751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712897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4180646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051300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47449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619029" y="326918"/>
            <a:ext cx="111841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$400 Question, What is Sawyer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37DC9E2-5BF3-455F-86F3-D36F896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35970A-D53D-33F6-D0B7-C891A960F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722" y="5333868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A616B-A31D-0F11-55A6-BEB66DC0A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70" y="23488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764252" y="179215"/>
            <a:ext cx="115210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$600 Answer, </a:t>
            </a: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65A8029-8835-4901-B573-48A8FABE4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FEAD24-DD44-0842-8504-5C263E11F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130" y="5245506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E38575-E095-5117-2EC6-AA4619DB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27831"/>
              </p:ext>
            </p:extLst>
          </p:nvPr>
        </p:nvGraphicFramePr>
        <p:xfrm>
          <a:off x="1266978" y="783132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56440784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14430012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9767126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9384984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19217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1191920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4496831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1536637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45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335031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79BF3BE-C0B6-5221-06FA-783C0ECCE9AC}"/>
              </a:ext>
            </a:extLst>
          </p:cNvPr>
          <p:cNvSpPr txBox="1"/>
          <p:nvPr/>
        </p:nvSpPr>
        <p:spPr>
          <a:xfrm>
            <a:off x="1166327" y="2628807"/>
            <a:ext cx="8944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Shawano  County Wisconsin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CCE751-CDFC-1DDF-E196-60CF230CA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848863"/>
              </p:ext>
            </p:extLst>
          </p:nvPr>
        </p:nvGraphicFramePr>
        <p:xfrm>
          <a:off x="1266978" y="1509061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41075720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911343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84241693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23983088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9210312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0224025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3758099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90297319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1959059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74,850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80,400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85,950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91,500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39993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150716" y="0"/>
            <a:ext cx="11336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$600 Question, What is Shawano County Wisconsin?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1B6EE114-1A56-474E-8588-C30A800A5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9FAE58-C7DA-827F-2794-0B0549380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053" y="5114250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69957C-26D6-40FB-882A-FA0A9E817208}"/>
              </a:ext>
            </a:extLst>
          </p:cNvPr>
          <p:cNvSpPr txBox="1"/>
          <p:nvPr/>
        </p:nvSpPr>
        <p:spPr>
          <a:xfrm>
            <a:off x="728188" y="233567"/>
            <a:ext cx="11184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$800 Answer, </a:t>
            </a:r>
          </a:p>
          <a:p>
            <a:pPr algn="ctr"/>
            <a:endParaRPr lang="en-US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0CA21E-6AA4-434B-AECD-A71CE562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606FE6-0773-BFC6-F53D-0F69CE52A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356" y="5215743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721B74-F4BA-52F3-72C2-519A1FB9E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09695"/>
              </p:ext>
            </p:extLst>
          </p:nvPr>
        </p:nvGraphicFramePr>
        <p:xfrm>
          <a:off x="1062535" y="105372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82694961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94731875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324934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930157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0124466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6048446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32487367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3454359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089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083548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50AE5B2-F30F-CE36-2D34-D6E3CBB5E2C4}"/>
              </a:ext>
            </a:extLst>
          </p:cNvPr>
          <p:cNvSpPr txBox="1"/>
          <p:nvPr/>
        </p:nvSpPr>
        <p:spPr>
          <a:xfrm>
            <a:off x="933061" y="2921168"/>
            <a:ext cx="95093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highlight>
                  <a:srgbClr val="E6E6E6"/>
                </a:highlight>
              </a:rPr>
              <a:t>Sheboygan County Wisconsin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9AD59E-47E0-6818-5616-7A52C7CD2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219029"/>
              </p:ext>
            </p:extLst>
          </p:nvPr>
        </p:nvGraphicFramePr>
        <p:xfrm>
          <a:off x="1062535" y="1806777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33671320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52076701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58693628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8659450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6552056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42097462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2151071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0517273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83884971"/>
                    </a:ext>
                  </a:extLst>
                </a:gridCol>
              </a:tblGrid>
              <a:tr h="7967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48,650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55,600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62,550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69,450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75,050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80,600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86,150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91,700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3411832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436982" y="594779"/>
            <a:ext cx="1131803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$800 Question, What is Sheboygan County Wisconsin</a:t>
            </a:r>
            <a:r>
              <a:rPr lang="en-US" sz="9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5770014-179C-46DE-8512-8D5261DC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5D71F3-188A-4AA2-0D2E-960C3A874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347" y="5035606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0" y="523835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$1,000 Answer, </a:t>
            </a: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A6D8BFD-5DA0-4C73-9A16-2E767D9E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CA266-06C2-2D48-47D5-8D45DC332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794" y="5173617"/>
            <a:ext cx="3267739" cy="152413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26C0DD-9C04-FB37-FE6B-655CE0F2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63900"/>
              </p:ext>
            </p:extLst>
          </p:nvPr>
        </p:nvGraphicFramePr>
        <p:xfrm>
          <a:off x="1080796" y="1212340"/>
          <a:ext cx="10515600" cy="561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12341755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3660411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72677988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5610737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9943288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46269270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1477133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87732285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Persons in Family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7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8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6558668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15FF490-2F9C-C92C-CF79-6345FAA1CDA0}"/>
              </a:ext>
            </a:extLst>
          </p:cNvPr>
          <p:cNvSpPr txBox="1"/>
          <p:nvPr/>
        </p:nvSpPr>
        <p:spPr>
          <a:xfrm>
            <a:off x="1080796" y="3244334"/>
            <a:ext cx="111112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highlight>
                  <a:srgbClr val="E6E6E6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Saint Croix County Wisconsin is part of the Minneapolis-St. Paul-Bloomington, MN-WI HUD Metro Fair Market Rents FMR Area. </a:t>
            </a:r>
            <a:endParaRPr lang="en-US" sz="4000" dirty="0">
              <a:highlight>
                <a:srgbClr val="E6E6E6"/>
              </a:highlight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BFBE3E-C745-CF65-EC5C-3D07176AC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453691"/>
              </p:ext>
            </p:extLst>
          </p:nvPr>
        </p:nvGraphicFramePr>
        <p:xfrm>
          <a:off x="1080796" y="1968265"/>
          <a:ext cx="10515600" cy="806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150511503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1689649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0717822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55764398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18536532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5108566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8747177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7151631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912544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 (80%) Income Limits ($)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Top of Form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Bottom of Form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68,500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78,250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88,050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97,800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105,650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113,450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121,300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129,100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705953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894183" y="-215234"/>
            <a:ext cx="111471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Category 6, $1,000 Question, </a:t>
            </a:r>
            <a:r>
              <a:rPr lang="en-US" altLang="en-US" sz="8500" dirty="0">
                <a:solidFill>
                  <a:schemeClr val="bg1"/>
                </a:solidFill>
              </a:rPr>
              <a:t>What is Saint Croix  County Wisconsin?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Double Jeopardy if no action is taken to stop wood burning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4647000-FA65-4DFF-8A6F-71E8E5F0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7F7354-AF95-8E76-E2AB-45F99540C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376" y="5303514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498920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082351" y="621109"/>
            <a:ext cx="10021078" cy="6017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Category 3) </a:t>
            </a:r>
          </a:p>
          <a:p>
            <a:pPr algn="ctr"/>
            <a:r>
              <a:rPr lang="en-US" sz="8000" dirty="0">
                <a:highlight>
                  <a:srgbClr val="FFFFFF"/>
                </a:highlight>
                <a:latin typeface="PT Sans" panose="020B0503020203020204" pitchFamily="34" charset="0"/>
              </a:rPr>
              <a:t>Milwaukee Monroe Oconto Oneida or Outagamie Wisconsin County</a:t>
            </a:r>
            <a:endParaRPr lang="de-AT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broadway musicals">
            <a:hlinkClick r:id="" action="ppaction://media"/>
            <a:extLst>
              <a:ext uri="{FF2B5EF4-FFF2-40B4-BE49-F238E27FC236}">
                <a16:creationId xmlns:a16="http://schemas.microsoft.com/office/drawing/2014/main" id="{B147AAAF-84AA-4B15-ACEB-3149768C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76" y="152796"/>
            <a:ext cx="468313" cy="468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2AF2D-D66B-E2B5-C828-4A3B7A77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85" y="5327771"/>
            <a:ext cx="326773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4B214-645A-F9B6-84D5-A64311C6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330" y="225359"/>
            <a:ext cx="3267739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2286</Words>
  <Application>Microsoft Office PowerPoint</Application>
  <PresentationFormat>Widescreen</PresentationFormat>
  <Paragraphs>842</Paragraphs>
  <Slides>75</Slides>
  <Notes>0</Notes>
  <HiddenSlides>0</HiddenSlides>
  <MMClips>67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AcmeFont</vt:lpstr>
      <vt:lpstr>Aptos</vt:lpstr>
      <vt:lpstr>Arial</vt:lpstr>
      <vt:lpstr>Calibri</vt:lpstr>
      <vt:lpstr>Calibri Light</vt:lpstr>
      <vt:lpstr>inherit</vt:lpstr>
      <vt:lpstr>PT Sans</vt:lpstr>
      <vt:lpstr>Segoe UI Black</vt:lpstr>
      <vt:lpstr>Sitka Banner</vt:lpstr>
      <vt:lpstr>Verdana</vt:lpstr>
      <vt:lpstr>Office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lindakarr2@gmail.com</cp:lastModifiedBy>
  <cp:revision>267</cp:revision>
  <dcterms:created xsi:type="dcterms:W3CDTF">2020-09-28T08:30:51Z</dcterms:created>
  <dcterms:modified xsi:type="dcterms:W3CDTF">2024-09-08T20:46:57Z</dcterms:modified>
</cp:coreProperties>
</file>