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slides/slide74.xml" ContentType="application/vnd.openxmlformats-officedocument.presentationml.slide+xml"/>
  <Override PartName="/ppt/slides/slide64.xml" ContentType="application/vnd.openxmlformats-officedocument.presentationml.slide+xml"/>
  <Override PartName="/ppt/slides/slide54.xml" ContentType="application/vnd.openxmlformats-officedocument.presentationml.slide+xml"/>
  <Override PartName="/ppt/slides/slide72.xml" ContentType="application/vnd.openxmlformats-officedocument.presentationml.slide+xml"/>
  <Override PartName="/ppt/slides/slide62.xml" ContentType="application/vnd.openxmlformats-officedocument.presentationml.slide+xml"/>
  <Override PartName="/ppt/slides/slide52.xml" ContentType="application/vnd.openxmlformats-officedocument.presentationml.slide+xml"/>
  <Override PartName="/ppt/slides/slide70.xml" ContentType="application/vnd.openxmlformats-officedocument.presentationml.slide+xml"/>
  <Override PartName="/ppt/slides/slide58.xml" ContentType="application/vnd.openxmlformats-officedocument.presentationml.slide+xml"/>
  <Override PartName="/ppt/slides/slide50.xml" ContentType="application/vnd.openxmlformats-officedocument.presentationml.slide+xml"/>
  <Override PartName="/ppt/slides/slide68.xml" ContentType="application/vnd.openxmlformats-officedocument.presentationml.slide+xml"/>
  <Override PartName="/ppt/slides/slide60.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65.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63.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61.xml" ContentType="application/vnd.openxmlformats-officedocument.presentationml.slide+xml"/>
  <Override PartName="/ppt/slides/slide51.xml" ContentType="application/vnd.openxmlformats-officedocument.presentationml.slide+xml"/>
  <Override PartName="/ppt/slides/slide69.xml" ContentType="application/vnd.openxmlformats-officedocument.presentationml.slide+xml"/>
  <Override PartName="/ppt/slides/slide59.xml" ContentType="application/vnd.openxmlformats-officedocument.presentationml.slide+xml"/>
  <Override PartName="/ppt/slides/slide49.xml" ContentType="application/vnd.openxmlformats-officedocument.presentationml.slide+xml"/>
  <Override PartName="/ppt/slides/slide67.xml" ContentType="application/vnd.openxmlformats-officedocument.presentationml.slide+xml"/>
  <Override PartName="/ppt/slides/slide5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329" r:id="rId2"/>
    <p:sldId id="257" r:id="rId3"/>
    <p:sldId id="335" r:id="rId4"/>
    <p:sldId id="341" r:id="rId5"/>
    <p:sldId id="336" r:id="rId6"/>
    <p:sldId id="260" r:id="rId7"/>
    <p:sldId id="337" r:id="rId8"/>
    <p:sldId id="261" r:id="rId9"/>
    <p:sldId id="338" r:id="rId10"/>
    <p:sldId id="259" r:id="rId11"/>
    <p:sldId id="339" r:id="rId12"/>
    <p:sldId id="340" r:id="rId13"/>
    <p:sldId id="264" r:id="rId14"/>
    <p:sldId id="266" r:id="rId15"/>
    <p:sldId id="301" r:id="rId16"/>
    <p:sldId id="269" r:id="rId17"/>
    <p:sldId id="300" r:id="rId18"/>
    <p:sldId id="270" r:id="rId19"/>
    <p:sldId id="299" r:id="rId20"/>
    <p:sldId id="271" r:id="rId21"/>
    <p:sldId id="330" r:id="rId22"/>
    <p:sldId id="272" r:id="rId23"/>
    <p:sldId id="333" r:id="rId24"/>
    <p:sldId id="334" r:id="rId25"/>
    <p:sldId id="304" r:id="rId26"/>
    <p:sldId id="275" r:id="rId27"/>
    <p:sldId id="305" r:id="rId28"/>
    <p:sldId id="276" r:id="rId29"/>
    <p:sldId id="306" r:id="rId30"/>
    <p:sldId id="277" r:id="rId31"/>
    <p:sldId id="307" r:id="rId32"/>
    <p:sldId id="278" r:id="rId33"/>
    <p:sldId id="308" r:id="rId34"/>
    <p:sldId id="279" r:id="rId35"/>
    <p:sldId id="309" r:id="rId36"/>
    <p:sldId id="280" r:id="rId37"/>
    <p:sldId id="310" r:id="rId38"/>
    <p:sldId id="281" r:id="rId39"/>
    <p:sldId id="311" r:id="rId40"/>
    <p:sldId id="282" r:id="rId41"/>
    <p:sldId id="312" r:id="rId42"/>
    <p:sldId id="283" r:id="rId43"/>
    <p:sldId id="313" r:id="rId44"/>
    <p:sldId id="284" r:id="rId45"/>
    <p:sldId id="314"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ection>
        <p14:section name="intro- game" id="{A2BAACEC-B8F4-4601-BEE7-6851E4C826CB}">
          <p14:sldIdLst>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340"/>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ection>
        <p14:section name="category4 - question3" id="{5E1C5C0D-11D4-4AC7-953E-8D7C74120EA0}">
          <p14:sldIdLst/>
        </p14:section>
        <p14:section name="category4 - question4" id="{5B136B7D-5DF4-4845-AA83-2BE07ACEBB1C}">
          <p14:sldIdLst/>
        </p14:section>
        <p14:section name="category4 - question5" id="{FBB59DB6-6240-4A5E-8845-141AA88507EA}">
          <p14:sldIdLst/>
        </p14:section>
        <p14:section name="category5 - question1" id="{21A375DB-3517-46A5-B70F-9CCB406EF60A}">
          <p14:sldIdLst/>
        </p14:section>
        <p14:section name="category5 - question2" id="{3B42E6F7-EC90-40C7-94D1-F09621C7A738}">
          <p14:sldIdLst/>
        </p14:section>
        <p14:section name="category5 - question3" id="{CEF03F08-E6EC-4ADF-9D04-0A06FFD506DC}">
          <p14:sldIdLst/>
        </p14:section>
        <p14:section name="category5 - question4" id="{1896F2F4-4532-49F2-997B-7AE4B5B31F1F}">
          <p14:sldIdLst/>
        </p14:section>
        <p14:section name="category5 - question5" id="{0961A355-B609-48C3-B86E-DB123A18CE82}">
          <p14:sldIdLst/>
        </p14:section>
        <p14:section name="category6 - question1" id="{F189DF21-8444-496C-A8ED-49ACA6358096}">
          <p14:sldIdLst/>
        </p14:section>
        <p14:section name="category6 - question2" id="{29EE58B2-C969-4650-AF19-6677F279585C}">
          <p14:sldIdLst/>
        </p14:section>
        <p14:section name="category6 - question3" id="{88FB954B-4347-4B58-85EB-1C7842BF419F}">
          <p14:sldIdLst/>
        </p14:section>
        <p14:section name="category6 - question4" id="{8DB43AEF-0D10-4F4B-A2F0-9E3BC1A973BB}">
          <p14:sldIdLst/>
        </p14:section>
        <p14:section name="category6 - question5" id="{BC1A54D4-A641-4E8C-B5EF-5CC1FC12E03F}">
          <p14:sldIdLst/>
        </p14:section>
        <p14:section name="SlideLizard" id="{2972ECF2-5DE3-49D8-9BD1-AE041A7B2F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9257F"/>
    <a:srgbClr val="7D3C9D"/>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891" autoAdjust="0"/>
  </p:normalViewPr>
  <p:slideViewPr>
    <p:cSldViewPr snapToGrid="0">
      <p:cViewPr varScale="1">
        <p:scale>
          <a:sx n="82" d="100"/>
          <a:sy n="82" d="100"/>
        </p:scale>
        <p:origin x="557"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09.09.2024</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09.09.2024</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09.09.2024</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09.09.2024</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09.09.2024</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6" Type="http://schemas.openxmlformats.org/officeDocument/2006/relationships/image" Target="../media/image34.png"/><Relationship Id="rId21" Type="http://schemas.openxmlformats.org/officeDocument/2006/relationships/slide" Target="slide62.xml"/><Relationship Id="rId34" Type="http://schemas.openxmlformats.org/officeDocument/2006/relationships/slide" Target="slide58.xml"/><Relationship Id="rId42" Type="http://schemas.openxmlformats.org/officeDocument/2006/relationships/slide" Target="slide18.xml"/><Relationship Id="rId47" Type="http://schemas.openxmlformats.org/officeDocument/2006/relationships/slide" Target="slide60.xml"/><Relationship Id="rId50" Type="http://schemas.openxmlformats.org/officeDocument/2006/relationships/image" Target="../media/image45.png"/><Relationship Id="rId55" Type="http://schemas.openxmlformats.org/officeDocument/2006/relationships/slide" Target="slide16.xml"/><Relationship Id="rId63" Type="http://schemas.openxmlformats.org/officeDocument/2006/relationships/image" Target="../media/image51.png"/><Relationship Id="rId68" Type="http://schemas.openxmlformats.org/officeDocument/2006/relationships/image" Target="../media/image240.png"/><Relationship Id="rId7" Type="http://schemas.openxmlformats.org/officeDocument/2006/relationships/image" Target="../media/image200.png"/><Relationship Id="rId2" Type="http://schemas.openxmlformats.org/officeDocument/2006/relationships/image" Target="../media/image25.jpeg"/><Relationship Id="rId16" Type="http://schemas.openxmlformats.org/officeDocument/2006/relationships/slide" Target="slide22.xml"/><Relationship Id="rId29" Type="http://schemas.openxmlformats.org/officeDocument/2006/relationships/slide" Target="slide20.xml"/><Relationship Id="rId11" Type="http://schemas.openxmlformats.org/officeDocument/2006/relationships/image" Target="../media/image28.png"/><Relationship Id="rId24" Type="http://schemas.openxmlformats.org/officeDocument/2006/relationships/image" Target="../media/image33.png"/><Relationship Id="rId32" Type="http://schemas.openxmlformats.org/officeDocument/2006/relationships/image" Target="../media/image220.png"/><Relationship Id="rId37" Type="http://schemas.openxmlformats.org/officeDocument/2006/relationships/image" Target="../media/image39.png"/><Relationship Id="rId40" Type="http://schemas.openxmlformats.org/officeDocument/2006/relationships/slide" Target="slide28.xml"/><Relationship Id="rId45" Type="http://schemas.openxmlformats.org/officeDocument/2006/relationships/image" Target="../media/image230.png"/><Relationship Id="rId53" Type="http://schemas.openxmlformats.org/officeDocument/2006/relationships/slide" Target="slide26.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50.png"/><Relationship Id="rId19" Type="http://schemas.openxmlformats.org/officeDocument/2006/relationships/image" Target="../media/image210.png"/><Relationship Id="rId14" Type="http://schemas.openxmlformats.org/officeDocument/2006/relationships/slide" Target="slide42.xml"/><Relationship Id="rId22" Type="http://schemas.openxmlformats.org/officeDocument/2006/relationships/image" Target="../media/image32.png"/><Relationship Id="rId27" Type="http://schemas.openxmlformats.org/officeDocument/2006/relationships/slide" Target="slide30.xml"/><Relationship Id="rId30" Type="http://schemas.openxmlformats.org/officeDocument/2006/relationships/image" Target="../media/image36.png"/><Relationship Id="rId35" Type="http://schemas.openxmlformats.org/officeDocument/2006/relationships/image" Target="../media/image38.png"/><Relationship Id="rId43" Type="http://schemas.openxmlformats.org/officeDocument/2006/relationships/image" Target="../media/image42.png"/><Relationship Id="rId48" Type="http://schemas.openxmlformats.org/officeDocument/2006/relationships/image" Target="../media/image44.png"/><Relationship Id="rId56" Type="http://schemas.openxmlformats.org/officeDocument/2006/relationships/image" Target="../media/image48.png"/><Relationship Id="rId64" Type="http://schemas.openxmlformats.org/officeDocument/2006/relationships/slide" Target="slide34.xml"/><Relationship Id="rId69" Type="http://schemas.openxmlformats.org/officeDocument/2006/relationships/image" Target="../media/image15.png"/><Relationship Id="rId8" Type="http://schemas.openxmlformats.org/officeDocument/2006/relationships/image" Target="../media/image27.png"/><Relationship Id="rId51" Type="http://schemas.openxmlformats.org/officeDocument/2006/relationships/slide" Target="slide36.xml"/><Relationship Id="rId3" Type="http://schemas.openxmlformats.org/officeDocument/2006/relationships/image" Target="../media/image26.png"/><Relationship Id="rId12" Type="http://schemas.openxmlformats.org/officeDocument/2006/relationships/slide" Target="slide54.xml"/><Relationship Id="rId17" Type="http://schemas.openxmlformats.org/officeDocument/2006/relationships/image" Target="../media/image30.png"/><Relationship Id="rId25" Type="http://schemas.openxmlformats.org/officeDocument/2006/relationships/slide" Target="slide40.xml"/><Relationship Id="rId33" Type="http://schemas.openxmlformats.org/officeDocument/2006/relationships/image" Target="../media/image37.png"/><Relationship Id="rId38" Type="http://schemas.openxmlformats.org/officeDocument/2006/relationships/slide" Target="slide38.xml"/><Relationship Id="rId46" Type="http://schemas.openxmlformats.org/officeDocument/2006/relationships/image" Target="../media/image43.png"/><Relationship Id="rId59" Type="http://schemas.openxmlformats.org/officeDocument/2006/relationships/image" Target="../media/image49.png"/><Relationship Id="rId67" Type="http://schemas.openxmlformats.org/officeDocument/2006/relationships/image" Target="../media/image52.png"/><Relationship Id="rId20" Type="http://schemas.openxmlformats.org/officeDocument/2006/relationships/image" Target="../media/image31.png"/><Relationship Id="rId41" Type="http://schemas.openxmlformats.org/officeDocument/2006/relationships/image" Target="../media/image41.png"/><Relationship Id="rId54" Type="http://schemas.openxmlformats.org/officeDocument/2006/relationships/image" Target="../media/image47.png"/><Relationship Id="rId62"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slide" Target="slide74.xml"/><Relationship Id="rId15" Type="http://schemas.openxmlformats.org/officeDocument/2006/relationships/slide" Target="slide32.xml"/><Relationship Id="rId23" Type="http://schemas.openxmlformats.org/officeDocument/2006/relationships/slide" Target="slide52.xml"/><Relationship Id="rId28" Type="http://schemas.openxmlformats.org/officeDocument/2006/relationships/image" Target="../media/image35.png"/><Relationship Id="rId36" Type="http://schemas.openxmlformats.org/officeDocument/2006/relationships/slide" Target="slide50.xml"/><Relationship Id="rId49" Type="http://schemas.openxmlformats.org/officeDocument/2006/relationships/slide" Target="slide48.xml"/><Relationship Id="rId57" Type="http://schemas.openxmlformats.org/officeDocument/2006/relationships/slide" Target="slide66.xml"/><Relationship Id="rId10" Type="http://schemas.openxmlformats.org/officeDocument/2006/relationships/image" Target="../media/image200.png"/><Relationship Id="rId31" Type="http://schemas.openxmlformats.org/officeDocument/2006/relationships/slide" Target="slide70.xml"/><Relationship Id="rId44" Type="http://schemas.openxmlformats.org/officeDocument/2006/relationships/slide" Target="slide68.xml"/><Relationship Id="rId52" Type="http://schemas.openxmlformats.org/officeDocument/2006/relationships/image" Target="../media/image46.png"/><Relationship Id="rId60" Type="http://schemas.openxmlformats.org/officeDocument/2006/relationships/slide" Target="slide56.xml"/><Relationship Id="rId65" Type="http://schemas.openxmlformats.org/officeDocument/2006/relationships/image" Target="../media/image51.png"/><Relationship Id="rId9" Type="http://schemas.openxmlformats.org/officeDocument/2006/relationships/slide" Target="slide64.xml"/><Relationship Id="rId13" Type="http://schemas.openxmlformats.org/officeDocument/2006/relationships/image" Target="../media/image29.png"/><Relationship Id="rId18" Type="http://schemas.openxmlformats.org/officeDocument/2006/relationships/slide" Target="slide72.xml"/><Relationship Id="rId3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180.png"/><Relationship Id="rId5" Type="http://schemas.openxmlformats.org/officeDocument/2006/relationships/image" Target="../media/image17.jpeg"/><Relationship Id="rId10" Type="http://schemas.openxmlformats.org/officeDocument/2006/relationships/slide" Target="slide3.xml"/><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huduser.gov/portal/datasets/il/il2024/select_Geography.odn" TargetMode="External"/><Relationship Id="rId5" Type="http://schemas.openxmlformats.org/officeDocument/2006/relationships/image" Target="../media/image22.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6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slide" Target="slide1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1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pic>
        <p:nvPicPr>
          <p:cNvPr id="7" name="Content Placeholder 6" descr="A qr code with different colored text&#10;&#10;Description automatically generated">
            <a:extLst>
              <a:ext uri="{FF2B5EF4-FFF2-40B4-BE49-F238E27FC236}">
                <a16:creationId xmlns:a16="http://schemas.microsoft.com/office/drawing/2014/main" id="{49CA9C0E-05D2-C54B-DBDF-A81A1F0CEAE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980843" y="2088508"/>
            <a:ext cx="8230313" cy="3825572"/>
          </a:xfrm>
        </p:spPr>
      </p:pic>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199052" y="4897180"/>
            <a:ext cx="11663265" cy="1938992"/>
          </a:xfrm>
          <a:prstGeom prst="rect">
            <a:avLst/>
          </a:prstGeom>
          <a:noFill/>
        </p:spPr>
        <p:txBody>
          <a:bodyPr wrap="square" rtlCol="0">
            <a:spAutoFit/>
          </a:bodyPr>
          <a:lstStyle/>
          <a:p>
            <a:pPr algn="ctr"/>
            <a:r>
              <a:rPr lang="en-US" sz="3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Episode 56XRC September 9, 2024, Jeopardy. </a:t>
            </a:r>
            <a:r>
              <a:rPr lang="en-US" sz="3000" b="1"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Taylo</a:t>
            </a:r>
            <a:r>
              <a:rPr lang="en-US" sz="3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to Wood. At or below 80% median income in Wisconsin Counties in order to get Heat Pump Rebate up to $8,000 </a:t>
            </a:r>
          </a:p>
          <a:p>
            <a:pPr algn="ctr"/>
            <a:r>
              <a:rPr lang="de-AT" sz="30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p>
        </p:txBody>
      </p:sp>
      <p:pic>
        <p:nvPicPr>
          <p:cNvPr id="8" name="Picture 7">
            <a:extLst>
              <a:ext uri="{FF2B5EF4-FFF2-40B4-BE49-F238E27FC236}">
                <a16:creationId xmlns:a16="http://schemas.microsoft.com/office/drawing/2014/main" id="{EA20CF42-CFD9-854C-63FA-1B0B0CD23506}"/>
              </a:ext>
            </a:extLst>
          </p:cNvPr>
          <p:cNvPicPr>
            <a:picLocks noChangeAspect="1"/>
          </p:cNvPicPr>
          <p:nvPr/>
        </p:nvPicPr>
        <p:blipFill>
          <a:blip r:embed="rId5"/>
          <a:stretch>
            <a:fillRect/>
          </a:stretch>
        </p:blipFill>
        <p:spPr>
          <a:xfrm>
            <a:off x="8715803" y="181854"/>
            <a:ext cx="3267739" cy="1524132"/>
          </a:xfrm>
          <a:prstGeom prst="rect">
            <a:avLst/>
          </a:prstGeom>
        </p:spPr>
      </p:pic>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6" name="begin son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335902" y="387035"/>
            <a:ext cx="11430000"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384871" y="387035"/>
            <a:ext cx="11429999" cy="4478149"/>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4)</a:t>
            </a:r>
          </a:p>
          <a:p>
            <a:pPr algn="ctr"/>
            <a:r>
              <a:rPr lang="en-US" sz="7000" b="0" i="0" u="none" strike="noStrike" dirty="0">
                <a:effectLst/>
                <a:highlight>
                  <a:srgbClr val="FFFFFF"/>
                </a:highlight>
                <a:latin typeface="PT Sans" panose="020B0503020203020204" pitchFamily="34" charset="0"/>
              </a:rPr>
              <a:t>Why Residents Against Wood Smoke Emission Particulates is providing this information. </a:t>
            </a:r>
            <a:endParaRPr lang="de-AT" sz="7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easy but so mean">
            <a:hlinkClick r:id="" action="ppaction://media"/>
            <a:extLst>
              <a:ext uri="{FF2B5EF4-FFF2-40B4-BE49-F238E27FC236}">
                <a16:creationId xmlns:a16="http://schemas.microsoft.com/office/drawing/2014/main" id="{AE53FA35-6ABB-4E37-B956-73CE92E6F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715" y="236245"/>
            <a:ext cx="468313" cy="468313"/>
          </a:xfrm>
          <a:prstGeom prst="rect">
            <a:avLst/>
          </a:prstGeom>
        </p:spPr>
      </p:pic>
      <p:pic>
        <p:nvPicPr>
          <p:cNvPr id="3" name="Picture 2">
            <a:extLst>
              <a:ext uri="{FF2B5EF4-FFF2-40B4-BE49-F238E27FC236}">
                <a16:creationId xmlns:a16="http://schemas.microsoft.com/office/drawing/2014/main" id="{67B78684-061D-4401-AE59-F3715FA8B8DD}"/>
              </a:ext>
            </a:extLst>
          </p:cNvPr>
          <p:cNvPicPr>
            <a:picLocks noChangeAspect="1"/>
          </p:cNvPicPr>
          <p:nvPr/>
        </p:nvPicPr>
        <p:blipFill>
          <a:blip r:embed="rId5"/>
          <a:stretch>
            <a:fillRect/>
          </a:stretch>
        </p:blipFill>
        <p:spPr>
          <a:xfrm>
            <a:off x="286934" y="5143860"/>
            <a:ext cx="3267739" cy="1524132"/>
          </a:xfrm>
          <a:prstGeom prst="rect">
            <a:avLst/>
          </a:prstGeom>
        </p:spPr>
      </p:pic>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7D9FA921-C15A-FE97-EB82-9894B0CC1DBB}"/>
              </a:ext>
            </a:extLst>
          </p:cNvPr>
          <p:cNvPicPr>
            <a:picLocks noChangeAspect="1"/>
          </p:cNvPicPr>
          <p:nvPr/>
        </p:nvPicPr>
        <p:blipFill>
          <a:blip r:embed="rId3"/>
          <a:stretch>
            <a:fillRect/>
          </a:stretch>
        </p:blipFill>
        <p:spPr>
          <a:xfrm>
            <a:off x="8678530" y="234884"/>
            <a:ext cx="3267739" cy="1524132"/>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073E2C84-A2DA-C783-6C0E-71C619243051}"/>
              </a:ext>
            </a:extLst>
          </p:cNvPr>
          <p:cNvPicPr>
            <a:picLocks noChangeAspect="1"/>
          </p:cNvPicPr>
          <p:nvPr/>
        </p:nvPicPr>
        <p:blipFill>
          <a:blip r:embed="rId3"/>
          <a:stretch>
            <a:fillRect/>
          </a:stretch>
        </p:blipFill>
        <p:spPr>
          <a:xfrm>
            <a:off x="8739490" y="234884"/>
            <a:ext cx="3267739" cy="1524132"/>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RHYME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TIME!</a:t>
            </a:r>
          </a:p>
        </p:txBody>
      </p:sp>
      <p:sp>
        <p:nvSpPr>
          <p:cNvPr id="3" name="title2">
            <a:extLst>
              <a:ext uri="{FF2B5EF4-FFF2-40B4-BE49-F238E27FC236}">
                <a16:creationId xmlns:a16="http://schemas.microsoft.com/office/drawing/2014/main" id="{8592A4B4-7E48-410E-99D4-84A1253A6ADD}"/>
              </a:ext>
            </a:extLst>
          </p:cNvPr>
          <p:cNvSpPr txBox="1"/>
          <p:nvPr/>
        </p:nvSpPr>
        <p:spPr>
          <a:xfrm>
            <a:off x="1967397" y="38113"/>
            <a:ext cx="2139500"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MOVIE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CLASSICS </a:t>
            </a:r>
          </a:p>
        </p:txBody>
      </p:sp>
      <p:sp>
        <p:nvSpPr>
          <p:cNvPr id="8" name="title5">
            <a:extLst>
              <a:ext uri="{FF2B5EF4-FFF2-40B4-BE49-F238E27FC236}">
                <a16:creationId xmlns:a16="http://schemas.microsoft.com/office/drawing/2014/main" id="{CB1155BC-0D1C-497D-8F12-D9557C693AAF}"/>
              </a:ext>
            </a:extLst>
          </p:cNvPr>
          <p:cNvSpPr txBox="1"/>
          <p:nvPr/>
        </p:nvSpPr>
        <p:spPr>
          <a:xfrm>
            <a:off x="8049842" y="-17042"/>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HAIRY AFFAIR</a:t>
            </a: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POPULAR SPEECHES</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44979"/>
            <a:ext cx="2253892" cy="1200329"/>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EASY BUT</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SO MEAN</a:t>
            </a:r>
          </a:p>
          <a:p>
            <a:pPr algn="ctr"/>
            <a:r>
              <a:rPr lang="de-AT" sz="24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-QUESTIONS-</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 </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5" name="Picture 4">
            <a:extLst>
              <a:ext uri="{FF2B5EF4-FFF2-40B4-BE49-F238E27FC236}">
                <a16:creationId xmlns:a16="http://schemas.microsoft.com/office/drawing/2014/main" id="{6EB1A2A6-9C1A-922A-ED1D-ED452C36E7E8}"/>
              </a:ext>
            </a:extLst>
          </p:cNvPr>
          <p:cNvPicPr>
            <a:picLocks noChangeAspect="1"/>
          </p:cNvPicPr>
          <p:nvPr/>
        </p:nvPicPr>
        <p:blipFill>
          <a:blip r:embed="rId69"/>
          <a:stretch>
            <a:fillRect/>
          </a:stretch>
        </p:blipFill>
        <p:spPr>
          <a:xfrm>
            <a:off x="8215769" y="28504"/>
            <a:ext cx="3267739" cy="1524132"/>
          </a:xfrm>
          <a:prstGeom prst="rect">
            <a:avLst/>
          </a:prstGeom>
        </p:spPr>
      </p:pic>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5" name="TextBox 4">
            <a:extLst>
              <a:ext uri="{FF2B5EF4-FFF2-40B4-BE49-F238E27FC236}">
                <a16:creationId xmlns:a16="http://schemas.microsoft.com/office/drawing/2014/main" id="{A9BF5267-4AE8-414D-030B-F3C235374B05}"/>
              </a:ext>
            </a:extLst>
          </p:cNvPr>
          <p:cNvSpPr txBox="1"/>
          <p:nvPr/>
        </p:nvSpPr>
        <p:spPr>
          <a:xfrm>
            <a:off x="436790" y="477054"/>
            <a:ext cx="11641494" cy="1708160"/>
          </a:xfrm>
          <a:prstGeom prst="rect">
            <a:avLst/>
          </a:prstGeom>
          <a:noFill/>
        </p:spPr>
        <p:txBody>
          <a:bodyPr wrap="square">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$200 Answer, </a:t>
            </a:r>
          </a:p>
          <a:p>
            <a:pPr algn="ctr"/>
            <a:endPar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graphicFrame>
        <p:nvGraphicFramePr>
          <p:cNvPr id="11" name="Table 10">
            <a:extLst>
              <a:ext uri="{FF2B5EF4-FFF2-40B4-BE49-F238E27FC236}">
                <a16:creationId xmlns:a16="http://schemas.microsoft.com/office/drawing/2014/main" id="{923B27EA-AE52-FCC5-87F3-2A401820CDD1}"/>
              </a:ext>
            </a:extLst>
          </p:cNvPr>
          <p:cNvGraphicFramePr>
            <a:graphicFrameLocks noGrp="1"/>
          </p:cNvGraphicFramePr>
          <p:nvPr>
            <p:extLst>
              <p:ext uri="{D42A27DB-BD31-4B8C-83A1-F6EECF244321}">
                <p14:modId xmlns:p14="http://schemas.microsoft.com/office/powerpoint/2010/main" val="364191376"/>
              </p:ext>
            </p:extLst>
          </p:nvPr>
        </p:nvGraphicFramePr>
        <p:xfrm>
          <a:off x="838197" y="1639575"/>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3338465114"/>
                    </a:ext>
                  </a:extLst>
                </a:gridCol>
                <a:gridCol w="1314450">
                  <a:extLst>
                    <a:ext uri="{9D8B030D-6E8A-4147-A177-3AD203B41FA5}">
                      <a16:colId xmlns:a16="http://schemas.microsoft.com/office/drawing/2014/main" val="2819912017"/>
                    </a:ext>
                  </a:extLst>
                </a:gridCol>
                <a:gridCol w="1314450">
                  <a:extLst>
                    <a:ext uri="{9D8B030D-6E8A-4147-A177-3AD203B41FA5}">
                      <a16:colId xmlns:a16="http://schemas.microsoft.com/office/drawing/2014/main" val="2689166342"/>
                    </a:ext>
                  </a:extLst>
                </a:gridCol>
                <a:gridCol w="1314450">
                  <a:extLst>
                    <a:ext uri="{9D8B030D-6E8A-4147-A177-3AD203B41FA5}">
                      <a16:colId xmlns:a16="http://schemas.microsoft.com/office/drawing/2014/main" val="999663081"/>
                    </a:ext>
                  </a:extLst>
                </a:gridCol>
                <a:gridCol w="1314450">
                  <a:extLst>
                    <a:ext uri="{9D8B030D-6E8A-4147-A177-3AD203B41FA5}">
                      <a16:colId xmlns:a16="http://schemas.microsoft.com/office/drawing/2014/main" val="3054490456"/>
                    </a:ext>
                  </a:extLst>
                </a:gridCol>
                <a:gridCol w="1314450">
                  <a:extLst>
                    <a:ext uri="{9D8B030D-6E8A-4147-A177-3AD203B41FA5}">
                      <a16:colId xmlns:a16="http://schemas.microsoft.com/office/drawing/2014/main" val="3327588064"/>
                    </a:ext>
                  </a:extLst>
                </a:gridCol>
                <a:gridCol w="1314450">
                  <a:extLst>
                    <a:ext uri="{9D8B030D-6E8A-4147-A177-3AD203B41FA5}">
                      <a16:colId xmlns:a16="http://schemas.microsoft.com/office/drawing/2014/main" val="411938785"/>
                    </a:ext>
                  </a:extLst>
                </a:gridCol>
                <a:gridCol w="1314450">
                  <a:extLst>
                    <a:ext uri="{9D8B030D-6E8A-4147-A177-3AD203B41FA5}">
                      <a16:colId xmlns:a16="http://schemas.microsoft.com/office/drawing/2014/main" val="3751588775"/>
                    </a:ext>
                  </a:extLst>
                </a:gridCol>
              </a:tblGrid>
              <a:tr h="0">
                <a:tc gridSpan="8">
                  <a:txBody>
                    <a:bodyPr/>
                    <a:lstStyle/>
                    <a:p>
                      <a:pPr marL="0" marR="0" algn="ctr">
                        <a:lnSpc>
                          <a:spcPct val="115000"/>
                        </a:lnSpc>
                        <a:spcBef>
                          <a:spcPts val="0"/>
                        </a:spcBef>
                        <a:spcAft>
                          <a:spcPts val="0"/>
                        </a:spcAft>
                      </a:pPr>
                      <a:r>
                        <a:rPr lang="en-US" sz="1000" kern="0" dirty="0">
                          <a:effectLst/>
                        </a:rPr>
                        <a:t>Persons in Family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7288917"/>
                  </a:ext>
                </a:extLst>
              </a:tr>
              <a:tr h="0">
                <a:tc>
                  <a:txBody>
                    <a:bodyPr/>
                    <a:lstStyle/>
                    <a:p>
                      <a:pPr marL="0" marR="0" algn="ctr">
                        <a:lnSpc>
                          <a:spcPct val="115000"/>
                        </a:lnSpc>
                        <a:spcBef>
                          <a:spcPts val="0"/>
                        </a:spcBef>
                        <a:spcAft>
                          <a:spcPts val="0"/>
                        </a:spcAft>
                      </a:pPr>
                      <a:r>
                        <a:rPr lang="en-US" sz="1000" kern="0" dirty="0">
                          <a:effectLst/>
                        </a:rPr>
                        <a:t>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4</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635489979"/>
                  </a:ext>
                </a:extLst>
              </a:tr>
            </a:tbl>
          </a:graphicData>
        </a:graphic>
      </p:graphicFrame>
      <p:sp>
        <p:nvSpPr>
          <p:cNvPr id="18" name="TextBox 17">
            <a:extLst>
              <a:ext uri="{FF2B5EF4-FFF2-40B4-BE49-F238E27FC236}">
                <a16:creationId xmlns:a16="http://schemas.microsoft.com/office/drawing/2014/main" id="{27F3FFB5-089F-7CB8-1403-EBF5C3DF8A35}"/>
              </a:ext>
            </a:extLst>
          </p:cNvPr>
          <p:cNvSpPr txBox="1"/>
          <p:nvPr/>
        </p:nvSpPr>
        <p:spPr>
          <a:xfrm>
            <a:off x="202634" y="3192858"/>
            <a:ext cx="7795917" cy="1015663"/>
          </a:xfrm>
          <a:prstGeom prst="rect">
            <a:avLst/>
          </a:prstGeom>
          <a:noFill/>
        </p:spPr>
        <p:txBody>
          <a:bodyPr wrap="none" rtlCol="0">
            <a:spAutoFit/>
          </a:bodyPr>
          <a:lstStyle/>
          <a:p>
            <a:r>
              <a:rPr lang="en-US" sz="6000" dirty="0">
                <a:highlight>
                  <a:srgbClr val="E6E6E6"/>
                </a:highlight>
              </a:rPr>
              <a:t>Taylor County Wisconsin</a:t>
            </a:r>
          </a:p>
        </p:txBody>
      </p:sp>
      <p:graphicFrame>
        <p:nvGraphicFramePr>
          <p:cNvPr id="2" name="Table 1">
            <a:extLst>
              <a:ext uri="{FF2B5EF4-FFF2-40B4-BE49-F238E27FC236}">
                <a16:creationId xmlns:a16="http://schemas.microsoft.com/office/drawing/2014/main" id="{9A884519-2AC1-1066-E845-3CB5946E2385}"/>
              </a:ext>
            </a:extLst>
          </p:cNvPr>
          <p:cNvGraphicFramePr>
            <a:graphicFrameLocks noGrp="1"/>
          </p:cNvGraphicFramePr>
          <p:nvPr>
            <p:extLst>
              <p:ext uri="{D42A27DB-BD31-4B8C-83A1-F6EECF244321}">
                <p14:modId xmlns:p14="http://schemas.microsoft.com/office/powerpoint/2010/main" val="63593825"/>
              </p:ext>
            </p:extLst>
          </p:nvPr>
        </p:nvGraphicFramePr>
        <p:xfrm>
          <a:off x="838197" y="2371088"/>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058591619"/>
                    </a:ext>
                  </a:extLst>
                </a:gridCol>
                <a:gridCol w="1168400">
                  <a:extLst>
                    <a:ext uri="{9D8B030D-6E8A-4147-A177-3AD203B41FA5}">
                      <a16:colId xmlns:a16="http://schemas.microsoft.com/office/drawing/2014/main" val="289464276"/>
                    </a:ext>
                  </a:extLst>
                </a:gridCol>
                <a:gridCol w="1168400">
                  <a:extLst>
                    <a:ext uri="{9D8B030D-6E8A-4147-A177-3AD203B41FA5}">
                      <a16:colId xmlns:a16="http://schemas.microsoft.com/office/drawing/2014/main" val="1433698753"/>
                    </a:ext>
                  </a:extLst>
                </a:gridCol>
                <a:gridCol w="1168400">
                  <a:extLst>
                    <a:ext uri="{9D8B030D-6E8A-4147-A177-3AD203B41FA5}">
                      <a16:colId xmlns:a16="http://schemas.microsoft.com/office/drawing/2014/main" val="2297296605"/>
                    </a:ext>
                  </a:extLst>
                </a:gridCol>
                <a:gridCol w="1168400">
                  <a:extLst>
                    <a:ext uri="{9D8B030D-6E8A-4147-A177-3AD203B41FA5}">
                      <a16:colId xmlns:a16="http://schemas.microsoft.com/office/drawing/2014/main" val="1707163095"/>
                    </a:ext>
                  </a:extLst>
                </a:gridCol>
                <a:gridCol w="1168400">
                  <a:extLst>
                    <a:ext uri="{9D8B030D-6E8A-4147-A177-3AD203B41FA5}">
                      <a16:colId xmlns:a16="http://schemas.microsoft.com/office/drawing/2014/main" val="2896407010"/>
                    </a:ext>
                  </a:extLst>
                </a:gridCol>
                <a:gridCol w="1168400">
                  <a:extLst>
                    <a:ext uri="{9D8B030D-6E8A-4147-A177-3AD203B41FA5}">
                      <a16:colId xmlns:a16="http://schemas.microsoft.com/office/drawing/2014/main" val="27535281"/>
                    </a:ext>
                  </a:extLst>
                </a:gridCol>
                <a:gridCol w="1168400">
                  <a:extLst>
                    <a:ext uri="{9D8B030D-6E8A-4147-A177-3AD203B41FA5}">
                      <a16:colId xmlns:a16="http://schemas.microsoft.com/office/drawing/2014/main" val="1461446064"/>
                    </a:ext>
                  </a:extLst>
                </a:gridCol>
                <a:gridCol w="1168400">
                  <a:extLst>
                    <a:ext uri="{9D8B030D-6E8A-4147-A177-3AD203B41FA5}">
                      <a16:colId xmlns:a16="http://schemas.microsoft.com/office/drawing/2014/main" val="1434722436"/>
                    </a:ext>
                  </a:extLst>
                </a:gridCol>
              </a:tblGrid>
              <a:tr h="515883">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48,550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588651017"/>
                  </a:ext>
                </a:extLst>
              </a:tr>
            </a:tbl>
          </a:graphicData>
        </a:graphic>
      </p:graphicFrame>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261257" y="0"/>
            <a:ext cx="11780027" cy="4708981"/>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8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$200 Question, What is Taylor County Wisconsin?</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202634" y="467723"/>
            <a:ext cx="11861847" cy="553998"/>
          </a:xfrm>
          <a:prstGeom prst="rect">
            <a:avLst/>
          </a:prstGeom>
          <a:noFill/>
        </p:spPr>
        <p:txBody>
          <a:bodyPr wrap="square" rtlCol="0">
            <a:spAutoFit/>
          </a:bodyPr>
          <a:lstStyle/>
          <a:p>
            <a:pPr algn="ctr"/>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$400 Answer, </a:t>
            </a: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9" name="Table 8">
            <a:extLst>
              <a:ext uri="{FF2B5EF4-FFF2-40B4-BE49-F238E27FC236}">
                <a16:creationId xmlns:a16="http://schemas.microsoft.com/office/drawing/2014/main" id="{61644C42-41A0-8EB0-B9C9-5A6527838E2F}"/>
              </a:ext>
            </a:extLst>
          </p:cNvPr>
          <p:cNvGraphicFramePr>
            <a:graphicFrameLocks noGrp="1"/>
          </p:cNvGraphicFramePr>
          <p:nvPr>
            <p:extLst>
              <p:ext uri="{D42A27DB-BD31-4B8C-83A1-F6EECF244321}">
                <p14:modId xmlns:p14="http://schemas.microsoft.com/office/powerpoint/2010/main" val="2644330144"/>
              </p:ext>
            </p:extLst>
          </p:nvPr>
        </p:nvGraphicFramePr>
        <p:xfrm>
          <a:off x="838197" y="1255877"/>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4244247176"/>
                    </a:ext>
                  </a:extLst>
                </a:gridCol>
                <a:gridCol w="1314450">
                  <a:extLst>
                    <a:ext uri="{9D8B030D-6E8A-4147-A177-3AD203B41FA5}">
                      <a16:colId xmlns:a16="http://schemas.microsoft.com/office/drawing/2014/main" val="4065857372"/>
                    </a:ext>
                  </a:extLst>
                </a:gridCol>
                <a:gridCol w="1314450">
                  <a:extLst>
                    <a:ext uri="{9D8B030D-6E8A-4147-A177-3AD203B41FA5}">
                      <a16:colId xmlns:a16="http://schemas.microsoft.com/office/drawing/2014/main" val="2619599156"/>
                    </a:ext>
                  </a:extLst>
                </a:gridCol>
                <a:gridCol w="1314450">
                  <a:extLst>
                    <a:ext uri="{9D8B030D-6E8A-4147-A177-3AD203B41FA5}">
                      <a16:colId xmlns:a16="http://schemas.microsoft.com/office/drawing/2014/main" val="3332576038"/>
                    </a:ext>
                  </a:extLst>
                </a:gridCol>
                <a:gridCol w="1314450">
                  <a:extLst>
                    <a:ext uri="{9D8B030D-6E8A-4147-A177-3AD203B41FA5}">
                      <a16:colId xmlns:a16="http://schemas.microsoft.com/office/drawing/2014/main" val="4242737237"/>
                    </a:ext>
                  </a:extLst>
                </a:gridCol>
                <a:gridCol w="1314450">
                  <a:extLst>
                    <a:ext uri="{9D8B030D-6E8A-4147-A177-3AD203B41FA5}">
                      <a16:colId xmlns:a16="http://schemas.microsoft.com/office/drawing/2014/main" val="3050304919"/>
                    </a:ext>
                  </a:extLst>
                </a:gridCol>
                <a:gridCol w="1314450">
                  <a:extLst>
                    <a:ext uri="{9D8B030D-6E8A-4147-A177-3AD203B41FA5}">
                      <a16:colId xmlns:a16="http://schemas.microsoft.com/office/drawing/2014/main" val="1215305967"/>
                    </a:ext>
                  </a:extLst>
                </a:gridCol>
                <a:gridCol w="1314450">
                  <a:extLst>
                    <a:ext uri="{9D8B030D-6E8A-4147-A177-3AD203B41FA5}">
                      <a16:colId xmlns:a16="http://schemas.microsoft.com/office/drawing/2014/main" val="3486653022"/>
                    </a:ext>
                  </a:extLst>
                </a:gridCol>
              </a:tblGrid>
              <a:tr h="0">
                <a:tc gridSpan="8">
                  <a:txBody>
                    <a:bodyPr/>
                    <a:lstStyle/>
                    <a:p>
                      <a:pPr marL="0" marR="0" algn="ctr">
                        <a:lnSpc>
                          <a:spcPct val="115000"/>
                        </a:lnSpc>
                        <a:spcBef>
                          <a:spcPts val="0"/>
                        </a:spcBef>
                        <a:spcAft>
                          <a:spcPts val="0"/>
                        </a:spcAft>
                      </a:pPr>
                      <a:r>
                        <a:rPr lang="en-US" sz="1000" kern="0" dirty="0">
                          <a:effectLst/>
                        </a:rPr>
                        <a:t>Persons in </a:t>
                      </a:r>
                      <a:r>
                        <a:rPr lang="en-US" sz="1000" kern="0" dirty="0" err="1">
                          <a:effectLst/>
                        </a:rPr>
                        <a:t>amily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7681144"/>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201819757"/>
                  </a:ext>
                </a:extLst>
              </a:tr>
            </a:tbl>
          </a:graphicData>
        </a:graphic>
      </p:graphicFrame>
      <p:sp>
        <p:nvSpPr>
          <p:cNvPr id="15" name="TextBox 14">
            <a:extLst>
              <a:ext uri="{FF2B5EF4-FFF2-40B4-BE49-F238E27FC236}">
                <a16:creationId xmlns:a16="http://schemas.microsoft.com/office/drawing/2014/main" id="{EA364610-E78C-39BD-AEE1-E89FEF37F80D}"/>
              </a:ext>
            </a:extLst>
          </p:cNvPr>
          <p:cNvSpPr txBox="1"/>
          <p:nvPr/>
        </p:nvSpPr>
        <p:spPr>
          <a:xfrm>
            <a:off x="670947" y="2876696"/>
            <a:ext cx="10616679" cy="784830"/>
          </a:xfrm>
          <a:prstGeom prst="rect">
            <a:avLst/>
          </a:prstGeom>
          <a:noFill/>
        </p:spPr>
        <p:txBody>
          <a:bodyPr wrap="square">
            <a:spAutoFit/>
          </a:bodyPr>
          <a:lstStyle/>
          <a:p>
            <a:r>
              <a:rPr lang="en-US" sz="4500" kern="0" dirty="0">
                <a:solidFill>
                  <a:srgbClr val="252832"/>
                </a:solidFill>
                <a:effectLst/>
                <a:highlight>
                  <a:srgbClr val="E6E6E6"/>
                </a:highlight>
                <a:latin typeface="inherit"/>
                <a:ea typeface="Times New Roman" panose="02020603050405020304" pitchFamily="18" charset="0"/>
                <a:cs typeface="Times New Roman" panose="02020603050405020304" pitchFamily="18" charset="0"/>
              </a:rPr>
              <a:t>Trempealeau County Wisconsin.</a:t>
            </a:r>
            <a:endParaRPr lang="en-US" sz="4500" dirty="0">
              <a:highlight>
                <a:srgbClr val="E6E6E6"/>
              </a:highlight>
            </a:endParaRPr>
          </a:p>
        </p:txBody>
      </p:sp>
      <p:graphicFrame>
        <p:nvGraphicFramePr>
          <p:cNvPr id="4" name="Table 3">
            <a:extLst>
              <a:ext uri="{FF2B5EF4-FFF2-40B4-BE49-F238E27FC236}">
                <a16:creationId xmlns:a16="http://schemas.microsoft.com/office/drawing/2014/main" id="{0433C2F3-8D39-D240-A035-978A6062C37F}"/>
              </a:ext>
            </a:extLst>
          </p:cNvPr>
          <p:cNvGraphicFramePr>
            <a:graphicFrameLocks noGrp="1"/>
          </p:cNvGraphicFramePr>
          <p:nvPr>
            <p:extLst>
              <p:ext uri="{D42A27DB-BD31-4B8C-83A1-F6EECF244321}">
                <p14:modId xmlns:p14="http://schemas.microsoft.com/office/powerpoint/2010/main" val="1196259107"/>
              </p:ext>
            </p:extLst>
          </p:nvPr>
        </p:nvGraphicFramePr>
        <p:xfrm>
          <a:off x="838197" y="1971930"/>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8429678"/>
                    </a:ext>
                  </a:extLst>
                </a:gridCol>
                <a:gridCol w="1168400">
                  <a:extLst>
                    <a:ext uri="{9D8B030D-6E8A-4147-A177-3AD203B41FA5}">
                      <a16:colId xmlns:a16="http://schemas.microsoft.com/office/drawing/2014/main" val="1573683782"/>
                    </a:ext>
                  </a:extLst>
                </a:gridCol>
                <a:gridCol w="1168400">
                  <a:extLst>
                    <a:ext uri="{9D8B030D-6E8A-4147-A177-3AD203B41FA5}">
                      <a16:colId xmlns:a16="http://schemas.microsoft.com/office/drawing/2014/main" val="3669386359"/>
                    </a:ext>
                  </a:extLst>
                </a:gridCol>
                <a:gridCol w="1168400">
                  <a:extLst>
                    <a:ext uri="{9D8B030D-6E8A-4147-A177-3AD203B41FA5}">
                      <a16:colId xmlns:a16="http://schemas.microsoft.com/office/drawing/2014/main" val="2734092430"/>
                    </a:ext>
                  </a:extLst>
                </a:gridCol>
                <a:gridCol w="1168400">
                  <a:extLst>
                    <a:ext uri="{9D8B030D-6E8A-4147-A177-3AD203B41FA5}">
                      <a16:colId xmlns:a16="http://schemas.microsoft.com/office/drawing/2014/main" val="700760483"/>
                    </a:ext>
                  </a:extLst>
                </a:gridCol>
                <a:gridCol w="1168400">
                  <a:extLst>
                    <a:ext uri="{9D8B030D-6E8A-4147-A177-3AD203B41FA5}">
                      <a16:colId xmlns:a16="http://schemas.microsoft.com/office/drawing/2014/main" val="4231436237"/>
                    </a:ext>
                  </a:extLst>
                </a:gridCol>
                <a:gridCol w="1168400">
                  <a:extLst>
                    <a:ext uri="{9D8B030D-6E8A-4147-A177-3AD203B41FA5}">
                      <a16:colId xmlns:a16="http://schemas.microsoft.com/office/drawing/2014/main" val="4082883250"/>
                    </a:ext>
                  </a:extLst>
                </a:gridCol>
                <a:gridCol w="1168400">
                  <a:extLst>
                    <a:ext uri="{9D8B030D-6E8A-4147-A177-3AD203B41FA5}">
                      <a16:colId xmlns:a16="http://schemas.microsoft.com/office/drawing/2014/main" val="2160658878"/>
                    </a:ext>
                  </a:extLst>
                </a:gridCol>
                <a:gridCol w="1168400">
                  <a:extLst>
                    <a:ext uri="{9D8B030D-6E8A-4147-A177-3AD203B41FA5}">
                      <a16:colId xmlns:a16="http://schemas.microsoft.com/office/drawing/2014/main" val="4144177881"/>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51,05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58,350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65,650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72,900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78,750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84,600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96,250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619111065"/>
                  </a:ext>
                </a:extLst>
              </a:tr>
            </a:tbl>
          </a:graphicData>
        </a:graphic>
      </p:graphicFrame>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50716" y="297969"/>
            <a:ext cx="11890568" cy="6032421"/>
          </a:xfrm>
          <a:prstGeom prst="rect">
            <a:avLst/>
          </a:prstGeom>
          <a:noFill/>
        </p:spPr>
        <p:txBody>
          <a:bodyPr wrap="square" rtlCol="0">
            <a:spAutoFit/>
          </a:bodyPr>
          <a:lstStyle/>
          <a:p>
            <a:pPr algn="ctr"/>
            <a:r>
              <a:rPr lang="de-AT" sz="8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8000" dirty="0">
                <a:solidFill>
                  <a:schemeClr val="bg1"/>
                </a:solidFill>
              </a:rPr>
              <a:t>Category 1, $400 Question, </a:t>
            </a:r>
            <a:r>
              <a:rPr lang="en-US" sz="8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Trempealeau County Wisconsin?</a:t>
            </a:r>
          </a:p>
          <a:p>
            <a:pPr algn="ctr">
              <a:buFontTx/>
              <a:buNone/>
            </a:pPr>
            <a:endParaRPr lang="en-US" altLang="en-US" sz="6600" dirty="0"/>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69365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289249" y="165600"/>
            <a:ext cx="11831217" cy="600164"/>
          </a:xfrm>
          <a:prstGeom prst="rect">
            <a:avLst/>
          </a:prstGeom>
          <a:noFill/>
        </p:spPr>
        <p:txBody>
          <a:bodyPr wrap="square" rtlCol="0">
            <a:spAutoFit/>
          </a:bodyPr>
          <a:lstStyle/>
          <a:p>
            <a:pPr algn="ctr"/>
            <a:r>
              <a:rPr lang="en-US" sz="3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$600 Answer, </a:t>
            </a: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3" name="Table 2">
            <a:extLst>
              <a:ext uri="{FF2B5EF4-FFF2-40B4-BE49-F238E27FC236}">
                <a16:creationId xmlns:a16="http://schemas.microsoft.com/office/drawing/2014/main" id="{B90E9C7D-8A81-6D4C-DD45-356F539A68E0}"/>
              </a:ext>
            </a:extLst>
          </p:cNvPr>
          <p:cNvGraphicFramePr>
            <a:graphicFrameLocks noGrp="1"/>
          </p:cNvGraphicFramePr>
          <p:nvPr>
            <p:extLst>
              <p:ext uri="{D42A27DB-BD31-4B8C-83A1-F6EECF244321}">
                <p14:modId xmlns:p14="http://schemas.microsoft.com/office/powerpoint/2010/main" val="1764040412"/>
              </p:ext>
            </p:extLst>
          </p:nvPr>
        </p:nvGraphicFramePr>
        <p:xfrm>
          <a:off x="1024812" y="951083"/>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760149046"/>
                    </a:ext>
                  </a:extLst>
                </a:gridCol>
                <a:gridCol w="1314450">
                  <a:extLst>
                    <a:ext uri="{9D8B030D-6E8A-4147-A177-3AD203B41FA5}">
                      <a16:colId xmlns:a16="http://schemas.microsoft.com/office/drawing/2014/main" val="2980165513"/>
                    </a:ext>
                  </a:extLst>
                </a:gridCol>
                <a:gridCol w="1314450">
                  <a:extLst>
                    <a:ext uri="{9D8B030D-6E8A-4147-A177-3AD203B41FA5}">
                      <a16:colId xmlns:a16="http://schemas.microsoft.com/office/drawing/2014/main" val="699584690"/>
                    </a:ext>
                  </a:extLst>
                </a:gridCol>
                <a:gridCol w="1314450">
                  <a:extLst>
                    <a:ext uri="{9D8B030D-6E8A-4147-A177-3AD203B41FA5}">
                      <a16:colId xmlns:a16="http://schemas.microsoft.com/office/drawing/2014/main" val="1639646839"/>
                    </a:ext>
                  </a:extLst>
                </a:gridCol>
                <a:gridCol w="1314450">
                  <a:extLst>
                    <a:ext uri="{9D8B030D-6E8A-4147-A177-3AD203B41FA5}">
                      <a16:colId xmlns:a16="http://schemas.microsoft.com/office/drawing/2014/main" val="45845521"/>
                    </a:ext>
                  </a:extLst>
                </a:gridCol>
                <a:gridCol w="1314450">
                  <a:extLst>
                    <a:ext uri="{9D8B030D-6E8A-4147-A177-3AD203B41FA5}">
                      <a16:colId xmlns:a16="http://schemas.microsoft.com/office/drawing/2014/main" val="2517379894"/>
                    </a:ext>
                  </a:extLst>
                </a:gridCol>
                <a:gridCol w="1314450">
                  <a:extLst>
                    <a:ext uri="{9D8B030D-6E8A-4147-A177-3AD203B41FA5}">
                      <a16:colId xmlns:a16="http://schemas.microsoft.com/office/drawing/2014/main" val="2452183091"/>
                    </a:ext>
                  </a:extLst>
                </a:gridCol>
                <a:gridCol w="1314450">
                  <a:extLst>
                    <a:ext uri="{9D8B030D-6E8A-4147-A177-3AD203B41FA5}">
                      <a16:colId xmlns:a16="http://schemas.microsoft.com/office/drawing/2014/main" val="1737832673"/>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1036598"/>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626590991"/>
                  </a:ext>
                </a:extLst>
              </a:tr>
            </a:tbl>
          </a:graphicData>
        </a:graphic>
      </p:graphicFrame>
      <p:sp>
        <p:nvSpPr>
          <p:cNvPr id="14" name="TextBox 13">
            <a:extLst>
              <a:ext uri="{FF2B5EF4-FFF2-40B4-BE49-F238E27FC236}">
                <a16:creationId xmlns:a16="http://schemas.microsoft.com/office/drawing/2014/main" id="{69FB0F69-0C3D-01B7-4CBD-CD4D6D92781C}"/>
              </a:ext>
            </a:extLst>
          </p:cNvPr>
          <p:cNvSpPr txBox="1"/>
          <p:nvPr/>
        </p:nvSpPr>
        <p:spPr>
          <a:xfrm>
            <a:off x="914400" y="2928566"/>
            <a:ext cx="8191088" cy="1015663"/>
          </a:xfrm>
          <a:prstGeom prst="rect">
            <a:avLst/>
          </a:prstGeom>
          <a:noFill/>
        </p:spPr>
        <p:txBody>
          <a:bodyPr wrap="none" rtlCol="0">
            <a:spAutoFit/>
          </a:bodyPr>
          <a:lstStyle/>
          <a:p>
            <a:r>
              <a:rPr lang="en-US" sz="6000" dirty="0">
                <a:highlight>
                  <a:srgbClr val="E6E6E6"/>
                </a:highlight>
              </a:rPr>
              <a:t>Vernon County Wisconsin</a:t>
            </a:r>
          </a:p>
        </p:txBody>
      </p:sp>
      <p:graphicFrame>
        <p:nvGraphicFramePr>
          <p:cNvPr id="6" name="Table 5">
            <a:extLst>
              <a:ext uri="{FF2B5EF4-FFF2-40B4-BE49-F238E27FC236}">
                <a16:creationId xmlns:a16="http://schemas.microsoft.com/office/drawing/2014/main" id="{AD8B240C-6505-C490-8C55-7B3520C354FD}"/>
              </a:ext>
            </a:extLst>
          </p:cNvPr>
          <p:cNvGraphicFramePr>
            <a:graphicFrameLocks noGrp="1"/>
          </p:cNvGraphicFramePr>
          <p:nvPr>
            <p:extLst>
              <p:ext uri="{D42A27DB-BD31-4B8C-83A1-F6EECF244321}">
                <p14:modId xmlns:p14="http://schemas.microsoft.com/office/powerpoint/2010/main" val="2749706300"/>
              </p:ext>
            </p:extLst>
          </p:nvPr>
        </p:nvGraphicFramePr>
        <p:xfrm>
          <a:off x="1024812" y="1697488"/>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3403651290"/>
                    </a:ext>
                  </a:extLst>
                </a:gridCol>
                <a:gridCol w="1168400">
                  <a:extLst>
                    <a:ext uri="{9D8B030D-6E8A-4147-A177-3AD203B41FA5}">
                      <a16:colId xmlns:a16="http://schemas.microsoft.com/office/drawing/2014/main" val="820766654"/>
                    </a:ext>
                  </a:extLst>
                </a:gridCol>
                <a:gridCol w="1168400">
                  <a:extLst>
                    <a:ext uri="{9D8B030D-6E8A-4147-A177-3AD203B41FA5}">
                      <a16:colId xmlns:a16="http://schemas.microsoft.com/office/drawing/2014/main" val="1437669015"/>
                    </a:ext>
                  </a:extLst>
                </a:gridCol>
                <a:gridCol w="1115008">
                  <a:extLst>
                    <a:ext uri="{9D8B030D-6E8A-4147-A177-3AD203B41FA5}">
                      <a16:colId xmlns:a16="http://schemas.microsoft.com/office/drawing/2014/main" val="449493110"/>
                    </a:ext>
                  </a:extLst>
                </a:gridCol>
                <a:gridCol w="1221792">
                  <a:extLst>
                    <a:ext uri="{9D8B030D-6E8A-4147-A177-3AD203B41FA5}">
                      <a16:colId xmlns:a16="http://schemas.microsoft.com/office/drawing/2014/main" val="1487673761"/>
                    </a:ext>
                  </a:extLst>
                </a:gridCol>
                <a:gridCol w="1168400">
                  <a:extLst>
                    <a:ext uri="{9D8B030D-6E8A-4147-A177-3AD203B41FA5}">
                      <a16:colId xmlns:a16="http://schemas.microsoft.com/office/drawing/2014/main" val="1205061493"/>
                    </a:ext>
                  </a:extLst>
                </a:gridCol>
                <a:gridCol w="1168400">
                  <a:extLst>
                    <a:ext uri="{9D8B030D-6E8A-4147-A177-3AD203B41FA5}">
                      <a16:colId xmlns:a16="http://schemas.microsoft.com/office/drawing/2014/main" val="3928422325"/>
                    </a:ext>
                  </a:extLst>
                </a:gridCol>
                <a:gridCol w="1168400">
                  <a:extLst>
                    <a:ext uri="{9D8B030D-6E8A-4147-A177-3AD203B41FA5}">
                      <a16:colId xmlns:a16="http://schemas.microsoft.com/office/drawing/2014/main" val="4048780613"/>
                    </a:ext>
                  </a:extLst>
                </a:gridCol>
                <a:gridCol w="1168400">
                  <a:extLst>
                    <a:ext uri="{9D8B030D-6E8A-4147-A177-3AD203B41FA5}">
                      <a16:colId xmlns:a16="http://schemas.microsoft.com/office/drawing/2014/main" val="1528526027"/>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49,500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56,550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63,600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70,650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76,350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82,000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87,650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93,300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345525159"/>
                  </a:ext>
                </a:extLst>
              </a:tr>
            </a:tbl>
          </a:graphicData>
        </a:graphic>
      </p:graphicFrame>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50716" y="298579"/>
            <a:ext cx="12041284" cy="4939814"/>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$600 Question, What is Vernon County Wisconsin?</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732E60FE-1BE1-B44E-870C-6AE57239C1BE}"/>
              </a:ext>
            </a:extLst>
          </p:cNvPr>
          <p:cNvSpPr txBox="1"/>
          <p:nvPr/>
        </p:nvSpPr>
        <p:spPr>
          <a:xfrm>
            <a:off x="511435" y="102452"/>
            <a:ext cx="11551298" cy="630942"/>
          </a:xfrm>
          <a:prstGeom prst="rect">
            <a:avLst/>
          </a:prstGeom>
          <a:noFill/>
        </p:spPr>
        <p:txBody>
          <a:bodyPr wrap="square">
            <a:spAutoFit/>
          </a:bodyPr>
          <a:lstStyle/>
          <a:p>
            <a:pPr algn="ctr"/>
            <a:r>
              <a:rPr lang="en-US" sz="3500" dirty="0">
                <a:solidFill>
                  <a:schemeClr val="bg1"/>
                </a:solidFill>
              </a:rPr>
              <a:t>Category 1, $800 Answer, </a:t>
            </a:r>
          </a:p>
        </p:txBody>
      </p:sp>
      <p:graphicFrame>
        <p:nvGraphicFramePr>
          <p:cNvPr id="2" name="Table 1">
            <a:extLst>
              <a:ext uri="{FF2B5EF4-FFF2-40B4-BE49-F238E27FC236}">
                <a16:creationId xmlns:a16="http://schemas.microsoft.com/office/drawing/2014/main" id="{BB035622-A585-AA40-1075-22DE2A5C51B1}"/>
              </a:ext>
            </a:extLst>
          </p:cNvPr>
          <p:cNvGraphicFramePr>
            <a:graphicFrameLocks noGrp="1"/>
          </p:cNvGraphicFramePr>
          <p:nvPr>
            <p:extLst>
              <p:ext uri="{D42A27DB-BD31-4B8C-83A1-F6EECF244321}">
                <p14:modId xmlns:p14="http://schemas.microsoft.com/office/powerpoint/2010/main" val="3171003581"/>
              </p:ext>
            </p:extLst>
          </p:nvPr>
        </p:nvGraphicFramePr>
        <p:xfrm>
          <a:off x="1122590" y="1012347"/>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37384751"/>
                    </a:ext>
                  </a:extLst>
                </a:gridCol>
                <a:gridCol w="1314450">
                  <a:extLst>
                    <a:ext uri="{9D8B030D-6E8A-4147-A177-3AD203B41FA5}">
                      <a16:colId xmlns:a16="http://schemas.microsoft.com/office/drawing/2014/main" val="1008118600"/>
                    </a:ext>
                  </a:extLst>
                </a:gridCol>
                <a:gridCol w="1314450">
                  <a:extLst>
                    <a:ext uri="{9D8B030D-6E8A-4147-A177-3AD203B41FA5}">
                      <a16:colId xmlns:a16="http://schemas.microsoft.com/office/drawing/2014/main" val="3810263264"/>
                    </a:ext>
                  </a:extLst>
                </a:gridCol>
                <a:gridCol w="1314450">
                  <a:extLst>
                    <a:ext uri="{9D8B030D-6E8A-4147-A177-3AD203B41FA5}">
                      <a16:colId xmlns:a16="http://schemas.microsoft.com/office/drawing/2014/main" val="2402719179"/>
                    </a:ext>
                  </a:extLst>
                </a:gridCol>
                <a:gridCol w="1314450">
                  <a:extLst>
                    <a:ext uri="{9D8B030D-6E8A-4147-A177-3AD203B41FA5}">
                      <a16:colId xmlns:a16="http://schemas.microsoft.com/office/drawing/2014/main" val="1151652242"/>
                    </a:ext>
                  </a:extLst>
                </a:gridCol>
                <a:gridCol w="1314450">
                  <a:extLst>
                    <a:ext uri="{9D8B030D-6E8A-4147-A177-3AD203B41FA5}">
                      <a16:colId xmlns:a16="http://schemas.microsoft.com/office/drawing/2014/main" val="2284503258"/>
                    </a:ext>
                  </a:extLst>
                </a:gridCol>
                <a:gridCol w="1314450">
                  <a:extLst>
                    <a:ext uri="{9D8B030D-6E8A-4147-A177-3AD203B41FA5}">
                      <a16:colId xmlns:a16="http://schemas.microsoft.com/office/drawing/2014/main" val="372163358"/>
                    </a:ext>
                  </a:extLst>
                </a:gridCol>
                <a:gridCol w="1314450">
                  <a:extLst>
                    <a:ext uri="{9D8B030D-6E8A-4147-A177-3AD203B41FA5}">
                      <a16:colId xmlns:a16="http://schemas.microsoft.com/office/drawing/2014/main" val="222802685"/>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9654193"/>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842229111"/>
                  </a:ext>
                </a:extLst>
              </a:tr>
            </a:tbl>
          </a:graphicData>
        </a:graphic>
      </p:graphicFrame>
      <p:graphicFrame>
        <p:nvGraphicFramePr>
          <p:cNvPr id="6" name="Table 5">
            <a:extLst>
              <a:ext uri="{FF2B5EF4-FFF2-40B4-BE49-F238E27FC236}">
                <a16:creationId xmlns:a16="http://schemas.microsoft.com/office/drawing/2014/main" id="{31975AF5-AF0B-05DD-7F1B-432873020A15}"/>
              </a:ext>
            </a:extLst>
          </p:cNvPr>
          <p:cNvGraphicFramePr>
            <a:graphicFrameLocks noGrp="1"/>
          </p:cNvGraphicFramePr>
          <p:nvPr>
            <p:extLst>
              <p:ext uri="{D42A27DB-BD31-4B8C-83A1-F6EECF244321}">
                <p14:modId xmlns:p14="http://schemas.microsoft.com/office/powerpoint/2010/main" val="3695296486"/>
              </p:ext>
            </p:extLst>
          </p:nvPr>
        </p:nvGraphicFramePr>
        <p:xfrm>
          <a:off x="1122590" y="1852386"/>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3852966200"/>
                    </a:ext>
                  </a:extLst>
                </a:gridCol>
                <a:gridCol w="1168400">
                  <a:extLst>
                    <a:ext uri="{9D8B030D-6E8A-4147-A177-3AD203B41FA5}">
                      <a16:colId xmlns:a16="http://schemas.microsoft.com/office/drawing/2014/main" val="3073940463"/>
                    </a:ext>
                  </a:extLst>
                </a:gridCol>
                <a:gridCol w="1168400">
                  <a:extLst>
                    <a:ext uri="{9D8B030D-6E8A-4147-A177-3AD203B41FA5}">
                      <a16:colId xmlns:a16="http://schemas.microsoft.com/office/drawing/2014/main" val="423836682"/>
                    </a:ext>
                  </a:extLst>
                </a:gridCol>
                <a:gridCol w="1168400">
                  <a:extLst>
                    <a:ext uri="{9D8B030D-6E8A-4147-A177-3AD203B41FA5}">
                      <a16:colId xmlns:a16="http://schemas.microsoft.com/office/drawing/2014/main" val="439325306"/>
                    </a:ext>
                  </a:extLst>
                </a:gridCol>
                <a:gridCol w="1168400">
                  <a:extLst>
                    <a:ext uri="{9D8B030D-6E8A-4147-A177-3AD203B41FA5}">
                      <a16:colId xmlns:a16="http://schemas.microsoft.com/office/drawing/2014/main" val="603836516"/>
                    </a:ext>
                  </a:extLst>
                </a:gridCol>
                <a:gridCol w="1168400">
                  <a:extLst>
                    <a:ext uri="{9D8B030D-6E8A-4147-A177-3AD203B41FA5}">
                      <a16:colId xmlns:a16="http://schemas.microsoft.com/office/drawing/2014/main" val="2822061252"/>
                    </a:ext>
                  </a:extLst>
                </a:gridCol>
                <a:gridCol w="1168400">
                  <a:extLst>
                    <a:ext uri="{9D8B030D-6E8A-4147-A177-3AD203B41FA5}">
                      <a16:colId xmlns:a16="http://schemas.microsoft.com/office/drawing/2014/main" val="4023826198"/>
                    </a:ext>
                  </a:extLst>
                </a:gridCol>
                <a:gridCol w="1168400">
                  <a:extLst>
                    <a:ext uri="{9D8B030D-6E8A-4147-A177-3AD203B41FA5}">
                      <a16:colId xmlns:a16="http://schemas.microsoft.com/office/drawing/2014/main" val="193700880"/>
                    </a:ext>
                  </a:extLst>
                </a:gridCol>
                <a:gridCol w="1168400">
                  <a:extLst>
                    <a:ext uri="{9D8B030D-6E8A-4147-A177-3AD203B41FA5}">
                      <a16:colId xmlns:a16="http://schemas.microsoft.com/office/drawing/2014/main" val="3396629114"/>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48,550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55,450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970915032"/>
                  </a:ext>
                </a:extLst>
              </a:tr>
            </a:tbl>
          </a:graphicData>
        </a:graphic>
      </p:graphicFrame>
      <p:sp>
        <p:nvSpPr>
          <p:cNvPr id="7" name="TextBox 6">
            <a:extLst>
              <a:ext uri="{FF2B5EF4-FFF2-40B4-BE49-F238E27FC236}">
                <a16:creationId xmlns:a16="http://schemas.microsoft.com/office/drawing/2014/main" id="{BF1033B8-26C7-DE14-BE04-92484BFA3692}"/>
              </a:ext>
            </a:extLst>
          </p:cNvPr>
          <p:cNvSpPr txBox="1"/>
          <p:nvPr/>
        </p:nvSpPr>
        <p:spPr>
          <a:xfrm>
            <a:off x="1017037" y="3018453"/>
            <a:ext cx="7387856" cy="1015663"/>
          </a:xfrm>
          <a:prstGeom prst="rect">
            <a:avLst/>
          </a:prstGeom>
          <a:noFill/>
        </p:spPr>
        <p:txBody>
          <a:bodyPr wrap="none" rtlCol="0">
            <a:spAutoFit/>
          </a:bodyPr>
          <a:lstStyle/>
          <a:p>
            <a:r>
              <a:rPr lang="en-US" sz="6000" dirty="0">
                <a:highlight>
                  <a:srgbClr val="E6E6E6"/>
                </a:highlight>
              </a:rPr>
              <a:t>Vilas County Wisconsin</a:t>
            </a:r>
          </a:p>
        </p:txBody>
      </p:sp>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203648" y="745890"/>
            <a:ext cx="10904375" cy="3939540"/>
          </a:xfrm>
          <a:prstGeom prst="rect">
            <a:avLst/>
          </a:prstGeom>
          <a:noFill/>
        </p:spPr>
        <p:txBody>
          <a:bodyPr wrap="square" rtlCol="0">
            <a:spAutoFit/>
          </a:bodyPr>
          <a:lstStyle/>
          <a:p>
            <a:pPr algn="ct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8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a:t>
            </a:r>
            <a:r>
              <a:rPr lang="en-US" sz="7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$800 Question, What is Vilas County Wisconsin?</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6096000" y="5523689"/>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670947" y="217017"/>
            <a:ext cx="11347390" cy="630942"/>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1, $1,000 Answer, </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4" name="Table 3">
            <a:extLst>
              <a:ext uri="{FF2B5EF4-FFF2-40B4-BE49-F238E27FC236}">
                <a16:creationId xmlns:a16="http://schemas.microsoft.com/office/drawing/2014/main" id="{7C82E17A-CE72-F689-6F0C-77FEA7CCCC3F}"/>
              </a:ext>
            </a:extLst>
          </p:cNvPr>
          <p:cNvGraphicFramePr>
            <a:graphicFrameLocks noGrp="1"/>
          </p:cNvGraphicFramePr>
          <p:nvPr>
            <p:extLst>
              <p:ext uri="{D42A27DB-BD31-4B8C-83A1-F6EECF244321}">
                <p14:modId xmlns:p14="http://schemas.microsoft.com/office/powerpoint/2010/main" val="1054988321"/>
              </p:ext>
            </p:extLst>
          </p:nvPr>
        </p:nvGraphicFramePr>
        <p:xfrm>
          <a:off x="838197" y="1109704"/>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5000550"/>
                    </a:ext>
                  </a:extLst>
                </a:gridCol>
                <a:gridCol w="1314450">
                  <a:extLst>
                    <a:ext uri="{9D8B030D-6E8A-4147-A177-3AD203B41FA5}">
                      <a16:colId xmlns:a16="http://schemas.microsoft.com/office/drawing/2014/main" val="4228844239"/>
                    </a:ext>
                  </a:extLst>
                </a:gridCol>
                <a:gridCol w="1314450">
                  <a:extLst>
                    <a:ext uri="{9D8B030D-6E8A-4147-A177-3AD203B41FA5}">
                      <a16:colId xmlns:a16="http://schemas.microsoft.com/office/drawing/2014/main" val="2429868836"/>
                    </a:ext>
                  </a:extLst>
                </a:gridCol>
                <a:gridCol w="1314450">
                  <a:extLst>
                    <a:ext uri="{9D8B030D-6E8A-4147-A177-3AD203B41FA5}">
                      <a16:colId xmlns:a16="http://schemas.microsoft.com/office/drawing/2014/main" val="3191586197"/>
                    </a:ext>
                  </a:extLst>
                </a:gridCol>
                <a:gridCol w="1314450">
                  <a:extLst>
                    <a:ext uri="{9D8B030D-6E8A-4147-A177-3AD203B41FA5}">
                      <a16:colId xmlns:a16="http://schemas.microsoft.com/office/drawing/2014/main" val="2116340210"/>
                    </a:ext>
                  </a:extLst>
                </a:gridCol>
                <a:gridCol w="1314450">
                  <a:extLst>
                    <a:ext uri="{9D8B030D-6E8A-4147-A177-3AD203B41FA5}">
                      <a16:colId xmlns:a16="http://schemas.microsoft.com/office/drawing/2014/main" val="1591261493"/>
                    </a:ext>
                  </a:extLst>
                </a:gridCol>
                <a:gridCol w="1314450">
                  <a:extLst>
                    <a:ext uri="{9D8B030D-6E8A-4147-A177-3AD203B41FA5}">
                      <a16:colId xmlns:a16="http://schemas.microsoft.com/office/drawing/2014/main" val="2509657435"/>
                    </a:ext>
                  </a:extLst>
                </a:gridCol>
                <a:gridCol w="1314450">
                  <a:extLst>
                    <a:ext uri="{9D8B030D-6E8A-4147-A177-3AD203B41FA5}">
                      <a16:colId xmlns:a16="http://schemas.microsoft.com/office/drawing/2014/main" val="205167125"/>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4012077"/>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64634252"/>
                  </a:ext>
                </a:extLst>
              </a:tr>
            </a:tbl>
          </a:graphicData>
        </a:graphic>
      </p:graphicFrame>
      <p:sp>
        <p:nvSpPr>
          <p:cNvPr id="8" name="TextBox 7">
            <a:extLst>
              <a:ext uri="{FF2B5EF4-FFF2-40B4-BE49-F238E27FC236}">
                <a16:creationId xmlns:a16="http://schemas.microsoft.com/office/drawing/2014/main" id="{1E5F002B-E9F6-E829-D540-2C5E774AE56B}"/>
              </a:ext>
            </a:extLst>
          </p:cNvPr>
          <p:cNvSpPr txBox="1"/>
          <p:nvPr/>
        </p:nvSpPr>
        <p:spPr>
          <a:xfrm>
            <a:off x="838197" y="2845054"/>
            <a:ext cx="10515600" cy="1015663"/>
          </a:xfrm>
          <a:prstGeom prst="rect">
            <a:avLst/>
          </a:prstGeom>
          <a:noFill/>
        </p:spPr>
        <p:txBody>
          <a:bodyPr wrap="square">
            <a:spAutoFit/>
          </a:bodyPr>
          <a:lstStyle/>
          <a:p>
            <a:r>
              <a:rPr lang="en-US" sz="6000" kern="0" dirty="0">
                <a:solidFill>
                  <a:srgbClr val="252832"/>
                </a:solidFill>
                <a:effectLst/>
                <a:highlight>
                  <a:srgbClr val="E6E6E6"/>
                </a:highlight>
                <a:latin typeface="inherit"/>
                <a:ea typeface="Times New Roman" panose="02020603050405020304" pitchFamily="18" charset="0"/>
                <a:cs typeface="Times New Roman" panose="02020603050405020304" pitchFamily="18" charset="0"/>
              </a:rPr>
              <a:t>Walworth County Wisconsin</a:t>
            </a:r>
            <a:endParaRPr lang="en-US" sz="6000" dirty="0">
              <a:highlight>
                <a:srgbClr val="E6E6E6"/>
              </a:highlight>
            </a:endParaRPr>
          </a:p>
        </p:txBody>
      </p:sp>
      <p:graphicFrame>
        <p:nvGraphicFramePr>
          <p:cNvPr id="6" name="Table 5">
            <a:extLst>
              <a:ext uri="{FF2B5EF4-FFF2-40B4-BE49-F238E27FC236}">
                <a16:creationId xmlns:a16="http://schemas.microsoft.com/office/drawing/2014/main" id="{3B788B63-EE31-3251-C972-0BE3A3A7AEA9}"/>
              </a:ext>
            </a:extLst>
          </p:cNvPr>
          <p:cNvGraphicFramePr>
            <a:graphicFrameLocks noGrp="1"/>
          </p:cNvGraphicFramePr>
          <p:nvPr>
            <p:extLst>
              <p:ext uri="{D42A27DB-BD31-4B8C-83A1-F6EECF244321}">
                <p14:modId xmlns:p14="http://schemas.microsoft.com/office/powerpoint/2010/main" val="1262670496"/>
              </p:ext>
            </p:extLst>
          </p:nvPr>
        </p:nvGraphicFramePr>
        <p:xfrm>
          <a:off x="838197" y="1854760"/>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645647920"/>
                    </a:ext>
                  </a:extLst>
                </a:gridCol>
                <a:gridCol w="1168400">
                  <a:extLst>
                    <a:ext uri="{9D8B030D-6E8A-4147-A177-3AD203B41FA5}">
                      <a16:colId xmlns:a16="http://schemas.microsoft.com/office/drawing/2014/main" val="943562058"/>
                    </a:ext>
                  </a:extLst>
                </a:gridCol>
                <a:gridCol w="1168400">
                  <a:extLst>
                    <a:ext uri="{9D8B030D-6E8A-4147-A177-3AD203B41FA5}">
                      <a16:colId xmlns:a16="http://schemas.microsoft.com/office/drawing/2014/main" val="646920646"/>
                    </a:ext>
                  </a:extLst>
                </a:gridCol>
                <a:gridCol w="1168400">
                  <a:extLst>
                    <a:ext uri="{9D8B030D-6E8A-4147-A177-3AD203B41FA5}">
                      <a16:colId xmlns:a16="http://schemas.microsoft.com/office/drawing/2014/main" val="2275369429"/>
                    </a:ext>
                  </a:extLst>
                </a:gridCol>
                <a:gridCol w="1168400">
                  <a:extLst>
                    <a:ext uri="{9D8B030D-6E8A-4147-A177-3AD203B41FA5}">
                      <a16:colId xmlns:a16="http://schemas.microsoft.com/office/drawing/2014/main" val="1203062319"/>
                    </a:ext>
                  </a:extLst>
                </a:gridCol>
                <a:gridCol w="1168400">
                  <a:extLst>
                    <a:ext uri="{9D8B030D-6E8A-4147-A177-3AD203B41FA5}">
                      <a16:colId xmlns:a16="http://schemas.microsoft.com/office/drawing/2014/main" val="857356495"/>
                    </a:ext>
                  </a:extLst>
                </a:gridCol>
                <a:gridCol w="1168400">
                  <a:extLst>
                    <a:ext uri="{9D8B030D-6E8A-4147-A177-3AD203B41FA5}">
                      <a16:colId xmlns:a16="http://schemas.microsoft.com/office/drawing/2014/main" val="3580655225"/>
                    </a:ext>
                  </a:extLst>
                </a:gridCol>
                <a:gridCol w="1168400">
                  <a:extLst>
                    <a:ext uri="{9D8B030D-6E8A-4147-A177-3AD203B41FA5}">
                      <a16:colId xmlns:a16="http://schemas.microsoft.com/office/drawing/2014/main" val="1502956124"/>
                    </a:ext>
                  </a:extLst>
                </a:gridCol>
                <a:gridCol w="1168400">
                  <a:extLst>
                    <a:ext uri="{9D8B030D-6E8A-4147-A177-3AD203B41FA5}">
                      <a16:colId xmlns:a16="http://schemas.microsoft.com/office/drawing/2014/main" val="2967075820"/>
                    </a:ext>
                  </a:extLst>
                </a:gridCol>
              </a:tblGrid>
              <a:tr h="60919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56,700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64,800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72,900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87,450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93,950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100,400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106,900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912051868"/>
                  </a:ext>
                </a:extLst>
              </a:tr>
            </a:tbl>
          </a:graphicData>
        </a:graphic>
      </p:graphicFrame>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378018" y="208255"/>
            <a:ext cx="11663266" cy="6063198"/>
          </a:xfrm>
          <a:prstGeom prst="rect">
            <a:avLst/>
          </a:prstGeom>
          <a:noFill/>
        </p:spPr>
        <p:txBody>
          <a:bodyPr wrap="square" rtlCol="0">
            <a:spAutoFit/>
          </a:bodyPr>
          <a:lstStyle/>
          <a:p>
            <a:pPr algn="ctr"/>
            <a:r>
              <a:rPr lang="de-AT" sz="5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buFontTx/>
              <a:buNone/>
            </a:pPr>
            <a:r>
              <a:rPr lang="en-US" altLang="en-US" sz="10000" dirty="0">
                <a:solidFill>
                  <a:schemeClr val="bg1"/>
                </a:solidFill>
              </a:rPr>
              <a:t>       </a:t>
            </a:r>
            <a:r>
              <a:rPr lang="en-US" altLang="en-US" sz="9000" dirty="0">
                <a:solidFill>
                  <a:schemeClr val="bg1"/>
                </a:solidFill>
              </a:rPr>
              <a:t>Category 1,            $1,000 Question, What is Walworth County Wisconsin?</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688840"/>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436790" y="352821"/>
            <a:ext cx="11449518" cy="1569660"/>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$200 Answer, </a:t>
            </a:r>
          </a:p>
          <a:p>
            <a:pPr algn="ctr"/>
            <a:endPar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3" name="Table 2">
            <a:extLst>
              <a:ext uri="{FF2B5EF4-FFF2-40B4-BE49-F238E27FC236}">
                <a16:creationId xmlns:a16="http://schemas.microsoft.com/office/drawing/2014/main" id="{C397ED17-4DF7-9631-15F4-549AB9393C58}"/>
              </a:ext>
            </a:extLst>
          </p:cNvPr>
          <p:cNvGraphicFramePr>
            <a:graphicFrameLocks noGrp="1"/>
          </p:cNvGraphicFramePr>
          <p:nvPr>
            <p:extLst>
              <p:ext uri="{D42A27DB-BD31-4B8C-83A1-F6EECF244321}">
                <p14:modId xmlns:p14="http://schemas.microsoft.com/office/powerpoint/2010/main" val="1993854143"/>
              </p:ext>
            </p:extLst>
          </p:nvPr>
        </p:nvGraphicFramePr>
        <p:xfrm>
          <a:off x="1108787" y="1258993"/>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3656682409"/>
                    </a:ext>
                  </a:extLst>
                </a:gridCol>
                <a:gridCol w="1314450">
                  <a:extLst>
                    <a:ext uri="{9D8B030D-6E8A-4147-A177-3AD203B41FA5}">
                      <a16:colId xmlns:a16="http://schemas.microsoft.com/office/drawing/2014/main" val="3168201380"/>
                    </a:ext>
                  </a:extLst>
                </a:gridCol>
                <a:gridCol w="1314450">
                  <a:extLst>
                    <a:ext uri="{9D8B030D-6E8A-4147-A177-3AD203B41FA5}">
                      <a16:colId xmlns:a16="http://schemas.microsoft.com/office/drawing/2014/main" val="3989176178"/>
                    </a:ext>
                  </a:extLst>
                </a:gridCol>
                <a:gridCol w="1314450">
                  <a:extLst>
                    <a:ext uri="{9D8B030D-6E8A-4147-A177-3AD203B41FA5}">
                      <a16:colId xmlns:a16="http://schemas.microsoft.com/office/drawing/2014/main" val="4070223020"/>
                    </a:ext>
                  </a:extLst>
                </a:gridCol>
                <a:gridCol w="1314450">
                  <a:extLst>
                    <a:ext uri="{9D8B030D-6E8A-4147-A177-3AD203B41FA5}">
                      <a16:colId xmlns:a16="http://schemas.microsoft.com/office/drawing/2014/main" val="1525678626"/>
                    </a:ext>
                  </a:extLst>
                </a:gridCol>
                <a:gridCol w="1314450">
                  <a:extLst>
                    <a:ext uri="{9D8B030D-6E8A-4147-A177-3AD203B41FA5}">
                      <a16:colId xmlns:a16="http://schemas.microsoft.com/office/drawing/2014/main" val="4020117674"/>
                    </a:ext>
                  </a:extLst>
                </a:gridCol>
                <a:gridCol w="1314450">
                  <a:extLst>
                    <a:ext uri="{9D8B030D-6E8A-4147-A177-3AD203B41FA5}">
                      <a16:colId xmlns:a16="http://schemas.microsoft.com/office/drawing/2014/main" val="951719021"/>
                    </a:ext>
                  </a:extLst>
                </a:gridCol>
                <a:gridCol w="1314450">
                  <a:extLst>
                    <a:ext uri="{9D8B030D-6E8A-4147-A177-3AD203B41FA5}">
                      <a16:colId xmlns:a16="http://schemas.microsoft.com/office/drawing/2014/main" val="1033658520"/>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4154977"/>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890267795"/>
                  </a:ext>
                </a:extLst>
              </a:tr>
            </a:tbl>
          </a:graphicData>
        </a:graphic>
      </p:graphicFrame>
      <p:graphicFrame>
        <p:nvGraphicFramePr>
          <p:cNvPr id="5" name="Table 4">
            <a:extLst>
              <a:ext uri="{FF2B5EF4-FFF2-40B4-BE49-F238E27FC236}">
                <a16:creationId xmlns:a16="http://schemas.microsoft.com/office/drawing/2014/main" id="{CE13DE6B-B189-5842-7429-0EFA80D95FF5}"/>
              </a:ext>
            </a:extLst>
          </p:cNvPr>
          <p:cNvGraphicFramePr>
            <a:graphicFrameLocks noGrp="1"/>
          </p:cNvGraphicFramePr>
          <p:nvPr>
            <p:extLst>
              <p:ext uri="{D42A27DB-BD31-4B8C-83A1-F6EECF244321}">
                <p14:modId xmlns:p14="http://schemas.microsoft.com/office/powerpoint/2010/main" val="801806998"/>
              </p:ext>
            </p:extLst>
          </p:nvPr>
        </p:nvGraphicFramePr>
        <p:xfrm>
          <a:off x="1108787" y="2158071"/>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2296610764"/>
                    </a:ext>
                  </a:extLst>
                </a:gridCol>
                <a:gridCol w="1168400">
                  <a:extLst>
                    <a:ext uri="{9D8B030D-6E8A-4147-A177-3AD203B41FA5}">
                      <a16:colId xmlns:a16="http://schemas.microsoft.com/office/drawing/2014/main" val="527679005"/>
                    </a:ext>
                  </a:extLst>
                </a:gridCol>
                <a:gridCol w="1168400">
                  <a:extLst>
                    <a:ext uri="{9D8B030D-6E8A-4147-A177-3AD203B41FA5}">
                      <a16:colId xmlns:a16="http://schemas.microsoft.com/office/drawing/2014/main" val="2870201965"/>
                    </a:ext>
                  </a:extLst>
                </a:gridCol>
                <a:gridCol w="1168400">
                  <a:extLst>
                    <a:ext uri="{9D8B030D-6E8A-4147-A177-3AD203B41FA5}">
                      <a16:colId xmlns:a16="http://schemas.microsoft.com/office/drawing/2014/main" val="854755560"/>
                    </a:ext>
                  </a:extLst>
                </a:gridCol>
                <a:gridCol w="1168400">
                  <a:extLst>
                    <a:ext uri="{9D8B030D-6E8A-4147-A177-3AD203B41FA5}">
                      <a16:colId xmlns:a16="http://schemas.microsoft.com/office/drawing/2014/main" val="2056575393"/>
                    </a:ext>
                  </a:extLst>
                </a:gridCol>
                <a:gridCol w="1168400">
                  <a:extLst>
                    <a:ext uri="{9D8B030D-6E8A-4147-A177-3AD203B41FA5}">
                      <a16:colId xmlns:a16="http://schemas.microsoft.com/office/drawing/2014/main" val="424052666"/>
                    </a:ext>
                  </a:extLst>
                </a:gridCol>
                <a:gridCol w="1168400">
                  <a:extLst>
                    <a:ext uri="{9D8B030D-6E8A-4147-A177-3AD203B41FA5}">
                      <a16:colId xmlns:a16="http://schemas.microsoft.com/office/drawing/2014/main" val="2789075667"/>
                    </a:ext>
                  </a:extLst>
                </a:gridCol>
                <a:gridCol w="1168400">
                  <a:extLst>
                    <a:ext uri="{9D8B030D-6E8A-4147-A177-3AD203B41FA5}">
                      <a16:colId xmlns:a16="http://schemas.microsoft.com/office/drawing/2014/main" val="83762104"/>
                    </a:ext>
                  </a:extLst>
                </a:gridCol>
                <a:gridCol w="1168400">
                  <a:extLst>
                    <a:ext uri="{9D8B030D-6E8A-4147-A177-3AD203B41FA5}">
                      <a16:colId xmlns:a16="http://schemas.microsoft.com/office/drawing/2014/main" val="165461094"/>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62,400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53846578"/>
                  </a:ext>
                </a:extLst>
              </a:tr>
            </a:tbl>
          </a:graphicData>
        </a:graphic>
      </p:graphicFrame>
      <p:sp>
        <p:nvSpPr>
          <p:cNvPr id="10" name="TextBox 9">
            <a:extLst>
              <a:ext uri="{FF2B5EF4-FFF2-40B4-BE49-F238E27FC236}">
                <a16:creationId xmlns:a16="http://schemas.microsoft.com/office/drawing/2014/main" id="{00A5BD4C-D91D-43FF-62DD-CC9889881276}"/>
              </a:ext>
            </a:extLst>
          </p:cNvPr>
          <p:cNvSpPr txBox="1"/>
          <p:nvPr/>
        </p:nvSpPr>
        <p:spPr>
          <a:xfrm>
            <a:off x="989044" y="3209316"/>
            <a:ext cx="9140516" cy="1015663"/>
          </a:xfrm>
          <a:prstGeom prst="rect">
            <a:avLst/>
          </a:prstGeom>
          <a:noFill/>
        </p:spPr>
        <p:txBody>
          <a:bodyPr wrap="none" rtlCol="0">
            <a:spAutoFit/>
          </a:bodyPr>
          <a:lstStyle/>
          <a:p>
            <a:r>
              <a:rPr lang="en-US" sz="6000" dirty="0">
                <a:highlight>
                  <a:srgbClr val="E6E6E6"/>
                </a:highlight>
              </a:rPr>
              <a:t>Washburn County Wisconsin</a:t>
            </a:r>
          </a:p>
        </p:txBody>
      </p:sp>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0" y="0"/>
            <a:ext cx="12192000" cy="4939814"/>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$200 Question, What is Washburn County Wisconsin?</a:t>
            </a:r>
            <a:endParaRPr lang="de-AT"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74645" y="132122"/>
            <a:ext cx="12192000" cy="1477328"/>
          </a:xfrm>
          <a:prstGeom prst="rect">
            <a:avLst/>
          </a:prstGeom>
          <a:noFill/>
        </p:spPr>
        <p:txBody>
          <a:bodyPr wrap="square" rtlCol="0">
            <a:spAutoFit/>
          </a:bodyPr>
          <a:lstStyle/>
          <a:p>
            <a:pPr algn="ctr"/>
            <a:r>
              <a:rPr lang="en-US" altLang="en-US" sz="3000" dirty="0">
                <a:solidFill>
                  <a:schemeClr val="bg1"/>
                </a:solidFill>
              </a:rPr>
              <a:t>Category 2, $400 Answer, </a:t>
            </a:r>
          </a:p>
          <a:p>
            <a:pPr algn="ctr"/>
            <a:endParaRPr lang="en-US" altLang="en-US" sz="3000" dirty="0">
              <a:solidFill>
                <a:schemeClr val="bg1"/>
              </a:solidFill>
            </a:endParaRPr>
          </a:p>
          <a:p>
            <a:pPr algn="ctr"/>
            <a:endParaRPr lang="en-US" altLang="en-US" sz="3000" dirty="0">
              <a:solidFill>
                <a:schemeClr val="bg1"/>
              </a:solidFill>
            </a:endParaRP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0914B171-CC57-6C36-0264-37C4D4B01161}"/>
              </a:ext>
            </a:extLst>
          </p:cNvPr>
          <p:cNvGraphicFramePr>
            <a:graphicFrameLocks noGrp="1"/>
          </p:cNvGraphicFramePr>
          <p:nvPr>
            <p:extLst>
              <p:ext uri="{D42A27DB-BD31-4B8C-83A1-F6EECF244321}">
                <p14:modId xmlns:p14="http://schemas.microsoft.com/office/powerpoint/2010/main" val="3589665282"/>
              </p:ext>
            </p:extLst>
          </p:nvPr>
        </p:nvGraphicFramePr>
        <p:xfrm>
          <a:off x="1015482" y="960414"/>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704206614"/>
                    </a:ext>
                  </a:extLst>
                </a:gridCol>
                <a:gridCol w="1314450">
                  <a:extLst>
                    <a:ext uri="{9D8B030D-6E8A-4147-A177-3AD203B41FA5}">
                      <a16:colId xmlns:a16="http://schemas.microsoft.com/office/drawing/2014/main" val="794563582"/>
                    </a:ext>
                  </a:extLst>
                </a:gridCol>
                <a:gridCol w="1314450">
                  <a:extLst>
                    <a:ext uri="{9D8B030D-6E8A-4147-A177-3AD203B41FA5}">
                      <a16:colId xmlns:a16="http://schemas.microsoft.com/office/drawing/2014/main" val="1432303541"/>
                    </a:ext>
                  </a:extLst>
                </a:gridCol>
                <a:gridCol w="1314450">
                  <a:extLst>
                    <a:ext uri="{9D8B030D-6E8A-4147-A177-3AD203B41FA5}">
                      <a16:colId xmlns:a16="http://schemas.microsoft.com/office/drawing/2014/main" val="2439476427"/>
                    </a:ext>
                  </a:extLst>
                </a:gridCol>
                <a:gridCol w="1314450">
                  <a:extLst>
                    <a:ext uri="{9D8B030D-6E8A-4147-A177-3AD203B41FA5}">
                      <a16:colId xmlns:a16="http://schemas.microsoft.com/office/drawing/2014/main" val="2575780861"/>
                    </a:ext>
                  </a:extLst>
                </a:gridCol>
                <a:gridCol w="1314450">
                  <a:extLst>
                    <a:ext uri="{9D8B030D-6E8A-4147-A177-3AD203B41FA5}">
                      <a16:colId xmlns:a16="http://schemas.microsoft.com/office/drawing/2014/main" val="3177069434"/>
                    </a:ext>
                  </a:extLst>
                </a:gridCol>
                <a:gridCol w="1314450">
                  <a:extLst>
                    <a:ext uri="{9D8B030D-6E8A-4147-A177-3AD203B41FA5}">
                      <a16:colId xmlns:a16="http://schemas.microsoft.com/office/drawing/2014/main" val="436566745"/>
                    </a:ext>
                  </a:extLst>
                </a:gridCol>
                <a:gridCol w="1314450">
                  <a:extLst>
                    <a:ext uri="{9D8B030D-6E8A-4147-A177-3AD203B41FA5}">
                      <a16:colId xmlns:a16="http://schemas.microsoft.com/office/drawing/2014/main" val="3082675975"/>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3674791"/>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10969079"/>
                  </a:ext>
                </a:extLst>
              </a:tr>
            </a:tbl>
          </a:graphicData>
        </a:graphic>
      </p:graphicFrame>
      <p:sp>
        <p:nvSpPr>
          <p:cNvPr id="12" name="TextBox 11">
            <a:extLst>
              <a:ext uri="{FF2B5EF4-FFF2-40B4-BE49-F238E27FC236}">
                <a16:creationId xmlns:a16="http://schemas.microsoft.com/office/drawing/2014/main" id="{922FFEB6-CDD6-CDC8-01A2-367455A1B06A}"/>
              </a:ext>
            </a:extLst>
          </p:cNvPr>
          <p:cNvSpPr txBox="1"/>
          <p:nvPr/>
        </p:nvSpPr>
        <p:spPr>
          <a:xfrm>
            <a:off x="202634" y="2678736"/>
            <a:ext cx="11684565" cy="2169825"/>
          </a:xfrm>
          <a:prstGeom prst="rect">
            <a:avLst/>
          </a:prstGeom>
          <a:noFill/>
        </p:spPr>
        <p:txBody>
          <a:bodyPr wrap="square" rtlCol="0">
            <a:spAutoFit/>
          </a:bodyPr>
          <a:lstStyle/>
          <a:p>
            <a:r>
              <a:rPr lang="en-US" sz="4500" dirty="0">
                <a:highlight>
                  <a:srgbClr val="E6E6E6"/>
                </a:highlight>
              </a:rPr>
              <a:t>Washington County is part of the Milwaukee-Waukesha-West Allis, WI Metropolitan Statistical Area MSA.</a:t>
            </a:r>
          </a:p>
        </p:txBody>
      </p:sp>
      <p:graphicFrame>
        <p:nvGraphicFramePr>
          <p:cNvPr id="4" name="Table 3">
            <a:extLst>
              <a:ext uri="{FF2B5EF4-FFF2-40B4-BE49-F238E27FC236}">
                <a16:creationId xmlns:a16="http://schemas.microsoft.com/office/drawing/2014/main" id="{49B3E436-2E1C-45A8-A53A-5A0E0D9467DF}"/>
              </a:ext>
            </a:extLst>
          </p:cNvPr>
          <p:cNvGraphicFramePr>
            <a:graphicFrameLocks noGrp="1"/>
          </p:cNvGraphicFramePr>
          <p:nvPr>
            <p:extLst>
              <p:ext uri="{D42A27DB-BD31-4B8C-83A1-F6EECF244321}">
                <p14:modId xmlns:p14="http://schemas.microsoft.com/office/powerpoint/2010/main" val="2111742765"/>
              </p:ext>
            </p:extLst>
          </p:nvPr>
        </p:nvGraphicFramePr>
        <p:xfrm>
          <a:off x="1015482" y="1631419"/>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4064213472"/>
                    </a:ext>
                  </a:extLst>
                </a:gridCol>
                <a:gridCol w="1168400">
                  <a:extLst>
                    <a:ext uri="{9D8B030D-6E8A-4147-A177-3AD203B41FA5}">
                      <a16:colId xmlns:a16="http://schemas.microsoft.com/office/drawing/2014/main" val="29936299"/>
                    </a:ext>
                  </a:extLst>
                </a:gridCol>
                <a:gridCol w="1168400">
                  <a:extLst>
                    <a:ext uri="{9D8B030D-6E8A-4147-A177-3AD203B41FA5}">
                      <a16:colId xmlns:a16="http://schemas.microsoft.com/office/drawing/2014/main" val="3737989"/>
                    </a:ext>
                  </a:extLst>
                </a:gridCol>
                <a:gridCol w="1168400">
                  <a:extLst>
                    <a:ext uri="{9D8B030D-6E8A-4147-A177-3AD203B41FA5}">
                      <a16:colId xmlns:a16="http://schemas.microsoft.com/office/drawing/2014/main" val="3370469627"/>
                    </a:ext>
                  </a:extLst>
                </a:gridCol>
                <a:gridCol w="1168400">
                  <a:extLst>
                    <a:ext uri="{9D8B030D-6E8A-4147-A177-3AD203B41FA5}">
                      <a16:colId xmlns:a16="http://schemas.microsoft.com/office/drawing/2014/main" val="3122021966"/>
                    </a:ext>
                  </a:extLst>
                </a:gridCol>
                <a:gridCol w="1168400">
                  <a:extLst>
                    <a:ext uri="{9D8B030D-6E8A-4147-A177-3AD203B41FA5}">
                      <a16:colId xmlns:a16="http://schemas.microsoft.com/office/drawing/2014/main" val="2951731309"/>
                    </a:ext>
                  </a:extLst>
                </a:gridCol>
                <a:gridCol w="1168400">
                  <a:extLst>
                    <a:ext uri="{9D8B030D-6E8A-4147-A177-3AD203B41FA5}">
                      <a16:colId xmlns:a16="http://schemas.microsoft.com/office/drawing/2014/main" val="752093245"/>
                    </a:ext>
                  </a:extLst>
                </a:gridCol>
                <a:gridCol w="1168400">
                  <a:extLst>
                    <a:ext uri="{9D8B030D-6E8A-4147-A177-3AD203B41FA5}">
                      <a16:colId xmlns:a16="http://schemas.microsoft.com/office/drawing/2014/main" val="1498709336"/>
                    </a:ext>
                  </a:extLst>
                </a:gridCol>
                <a:gridCol w="1168400">
                  <a:extLst>
                    <a:ext uri="{9D8B030D-6E8A-4147-A177-3AD203B41FA5}">
                      <a16:colId xmlns:a16="http://schemas.microsoft.com/office/drawing/2014/main" val="4093279747"/>
                    </a:ext>
                  </a:extLst>
                </a:gridCol>
              </a:tblGrid>
              <a:tr h="739818">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57,200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65,400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73,550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81,700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88,250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94,800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101,350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107,850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115168677"/>
                  </a:ext>
                </a:extLst>
              </a:tr>
            </a:tbl>
          </a:graphicData>
        </a:graphic>
      </p:graphicFrame>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285748" y="0"/>
            <a:ext cx="11620501" cy="4708981"/>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8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$400 Question, What is Washington County Wisconsin?</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202634" y="309994"/>
            <a:ext cx="11989366"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$600 Answer, </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8A0FC999-F1A6-75BE-7D18-2BB7EB10D440}"/>
              </a:ext>
            </a:extLst>
          </p:cNvPr>
          <p:cNvGraphicFramePr>
            <a:graphicFrameLocks noGrp="1"/>
          </p:cNvGraphicFramePr>
          <p:nvPr>
            <p:extLst>
              <p:ext uri="{D42A27DB-BD31-4B8C-83A1-F6EECF244321}">
                <p14:modId xmlns:p14="http://schemas.microsoft.com/office/powerpoint/2010/main" val="1640029236"/>
              </p:ext>
            </p:extLst>
          </p:nvPr>
        </p:nvGraphicFramePr>
        <p:xfrm>
          <a:off x="1062135" y="1119918"/>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000571808"/>
                    </a:ext>
                  </a:extLst>
                </a:gridCol>
                <a:gridCol w="1314450">
                  <a:extLst>
                    <a:ext uri="{9D8B030D-6E8A-4147-A177-3AD203B41FA5}">
                      <a16:colId xmlns:a16="http://schemas.microsoft.com/office/drawing/2014/main" val="1559816077"/>
                    </a:ext>
                  </a:extLst>
                </a:gridCol>
                <a:gridCol w="1314450">
                  <a:extLst>
                    <a:ext uri="{9D8B030D-6E8A-4147-A177-3AD203B41FA5}">
                      <a16:colId xmlns:a16="http://schemas.microsoft.com/office/drawing/2014/main" val="839617832"/>
                    </a:ext>
                  </a:extLst>
                </a:gridCol>
                <a:gridCol w="1314450">
                  <a:extLst>
                    <a:ext uri="{9D8B030D-6E8A-4147-A177-3AD203B41FA5}">
                      <a16:colId xmlns:a16="http://schemas.microsoft.com/office/drawing/2014/main" val="3719905564"/>
                    </a:ext>
                  </a:extLst>
                </a:gridCol>
                <a:gridCol w="1314450">
                  <a:extLst>
                    <a:ext uri="{9D8B030D-6E8A-4147-A177-3AD203B41FA5}">
                      <a16:colId xmlns:a16="http://schemas.microsoft.com/office/drawing/2014/main" val="4143387277"/>
                    </a:ext>
                  </a:extLst>
                </a:gridCol>
                <a:gridCol w="1314450">
                  <a:extLst>
                    <a:ext uri="{9D8B030D-6E8A-4147-A177-3AD203B41FA5}">
                      <a16:colId xmlns:a16="http://schemas.microsoft.com/office/drawing/2014/main" val="179905638"/>
                    </a:ext>
                  </a:extLst>
                </a:gridCol>
                <a:gridCol w="1314450">
                  <a:extLst>
                    <a:ext uri="{9D8B030D-6E8A-4147-A177-3AD203B41FA5}">
                      <a16:colId xmlns:a16="http://schemas.microsoft.com/office/drawing/2014/main" val="1719958840"/>
                    </a:ext>
                  </a:extLst>
                </a:gridCol>
                <a:gridCol w="1314450">
                  <a:extLst>
                    <a:ext uri="{9D8B030D-6E8A-4147-A177-3AD203B41FA5}">
                      <a16:colId xmlns:a16="http://schemas.microsoft.com/office/drawing/2014/main" val="2066253295"/>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0888051"/>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69934743"/>
                  </a:ext>
                </a:extLst>
              </a:tr>
            </a:tbl>
          </a:graphicData>
        </a:graphic>
      </p:graphicFrame>
      <p:sp>
        <p:nvSpPr>
          <p:cNvPr id="7" name="TextBox 6">
            <a:extLst>
              <a:ext uri="{FF2B5EF4-FFF2-40B4-BE49-F238E27FC236}">
                <a16:creationId xmlns:a16="http://schemas.microsoft.com/office/drawing/2014/main" id="{0EF08FC9-44EC-74EF-CFB2-FBF81443E4B8}"/>
              </a:ext>
            </a:extLst>
          </p:cNvPr>
          <p:cNvSpPr txBox="1"/>
          <p:nvPr/>
        </p:nvSpPr>
        <p:spPr>
          <a:xfrm>
            <a:off x="995266" y="2921168"/>
            <a:ext cx="10582469" cy="2400657"/>
          </a:xfrm>
          <a:prstGeom prst="rect">
            <a:avLst/>
          </a:prstGeom>
          <a:noFill/>
        </p:spPr>
        <p:txBody>
          <a:bodyPr wrap="square" rtlCol="0">
            <a:spAutoFit/>
          </a:bodyPr>
          <a:lstStyle/>
          <a:p>
            <a:r>
              <a:rPr lang="en-US" sz="5000" dirty="0">
                <a:highlight>
                  <a:srgbClr val="E6E6E6"/>
                </a:highlight>
              </a:rPr>
              <a:t>Waukesha County Wisconsin is part of the Milwaukee-Waukesha-West Allis, WI Metropolitan Statistical Area MSA. </a:t>
            </a:r>
          </a:p>
        </p:txBody>
      </p:sp>
      <p:graphicFrame>
        <p:nvGraphicFramePr>
          <p:cNvPr id="4" name="Table 3">
            <a:extLst>
              <a:ext uri="{FF2B5EF4-FFF2-40B4-BE49-F238E27FC236}">
                <a16:creationId xmlns:a16="http://schemas.microsoft.com/office/drawing/2014/main" id="{240CCDA1-02E6-1D07-1311-EFA3DB9F6FF2}"/>
              </a:ext>
            </a:extLst>
          </p:cNvPr>
          <p:cNvGraphicFramePr>
            <a:graphicFrameLocks noGrp="1"/>
          </p:cNvGraphicFramePr>
          <p:nvPr>
            <p:extLst>
              <p:ext uri="{D42A27DB-BD31-4B8C-83A1-F6EECF244321}">
                <p14:modId xmlns:p14="http://schemas.microsoft.com/office/powerpoint/2010/main" val="1272979225"/>
              </p:ext>
            </p:extLst>
          </p:nvPr>
        </p:nvGraphicFramePr>
        <p:xfrm>
          <a:off x="1062135" y="1781017"/>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3262612315"/>
                    </a:ext>
                  </a:extLst>
                </a:gridCol>
                <a:gridCol w="1168400">
                  <a:extLst>
                    <a:ext uri="{9D8B030D-6E8A-4147-A177-3AD203B41FA5}">
                      <a16:colId xmlns:a16="http://schemas.microsoft.com/office/drawing/2014/main" val="3955167545"/>
                    </a:ext>
                  </a:extLst>
                </a:gridCol>
                <a:gridCol w="1168400">
                  <a:extLst>
                    <a:ext uri="{9D8B030D-6E8A-4147-A177-3AD203B41FA5}">
                      <a16:colId xmlns:a16="http://schemas.microsoft.com/office/drawing/2014/main" val="620801382"/>
                    </a:ext>
                  </a:extLst>
                </a:gridCol>
                <a:gridCol w="1168400">
                  <a:extLst>
                    <a:ext uri="{9D8B030D-6E8A-4147-A177-3AD203B41FA5}">
                      <a16:colId xmlns:a16="http://schemas.microsoft.com/office/drawing/2014/main" val="1718422082"/>
                    </a:ext>
                  </a:extLst>
                </a:gridCol>
                <a:gridCol w="1168400">
                  <a:extLst>
                    <a:ext uri="{9D8B030D-6E8A-4147-A177-3AD203B41FA5}">
                      <a16:colId xmlns:a16="http://schemas.microsoft.com/office/drawing/2014/main" val="1018904281"/>
                    </a:ext>
                  </a:extLst>
                </a:gridCol>
                <a:gridCol w="1168400">
                  <a:extLst>
                    <a:ext uri="{9D8B030D-6E8A-4147-A177-3AD203B41FA5}">
                      <a16:colId xmlns:a16="http://schemas.microsoft.com/office/drawing/2014/main" val="1940303883"/>
                    </a:ext>
                  </a:extLst>
                </a:gridCol>
                <a:gridCol w="1168400">
                  <a:extLst>
                    <a:ext uri="{9D8B030D-6E8A-4147-A177-3AD203B41FA5}">
                      <a16:colId xmlns:a16="http://schemas.microsoft.com/office/drawing/2014/main" val="2832362094"/>
                    </a:ext>
                  </a:extLst>
                </a:gridCol>
                <a:gridCol w="1168400">
                  <a:extLst>
                    <a:ext uri="{9D8B030D-6E8A-4147-A177-3AD203B41FA5}">
                      <a16:colId xmlns:a16="http://schemas.microsoft.com/office/drawing/2014/main" val="1417394450"/>
                    </a:ext>
                  </a:extLst>
                </a:gridCol>
                <a:gridCol w="1168400">
                  <a:extLst>
                    <a:ext uri="{9D8B030D-6E8A-4147-A177-3AD203B41FA5}">
                      <a16:colId xmlns:a16="http://schemas.microsoft.com/office/drawing/2014/main" val="3611513853"/>
                    </a:ext>
                  </a:extLst>
                </a:gridCol>
              </a:tblGrid>
              <a:tr h="506553">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57,200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65,400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73,550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81,700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88,250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94,800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101,350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107,850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906846327"/>
                  </a:ext>
                </a:extLst>
              </a:tr>
            </a:tbl>
          </a:graphicData>
        </a:graphic>
      </p:graphicFrame>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0" y="0"/>
            <a:ext cx="12192000" cy="5170646"/>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2, $600 Question, What is Waukesha  County Wisconsin?</a:t>
            </a: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pic>
        <p:nvPicPr>
          <p:cNvPr id="5" name="Picture 4">
            <a:extLst>
              <a:ext uri="{FF2B5EF4-FFF2-40B4-BE49-F238E27FC236}">
                <a16:creationId xmlns:a16="http://schemas.microsoft.com/office/drawing/2014/main" id="{660993EF-A6DE-8D5A-6E43-9BB339E95104}"/>
              </a:ext>
            </a:extLst>
          </p:cNvPr>
          <p:cNvPicPr>
            <a:picLocks noChangeAspect="1"/>
          </p:cNvPicPr>
          <p:nvPr/>
        </p:nvPicPr>
        <p:blipFill>
          <a:blip r:embed="rId6"/>
          <a:stretch>
            <a:fillRect/>
          </a:stretch>
        </p:blipFill>
        <p:spPr>
          <a:xfrm>
            <a:off x="8729793" y="234884"/>
            <a:ext cx="3267739" cy="1524132"/>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100308" y="441815"/>
            <a:ext cx="12091692" cy="1338828"/>
          </a:xfrm>
          <a:prstGeom prst="rect">
            <a:avLst/>
          </a:prstGeom>
          <a:noFill/>
        </p:spPr>
        <p:txBody>
          <a:bodyPr wrap="square" rtlCol="0">
            <a:spAutoFit/>
          </a:bodyPr>
          <a:lstStyle/>
          <a:p>
            <a:pPr algn="ctr">
              <a:buFontTx/>
              <a:buNone/>
            </a:pPr>
            <a:r>
              <a:rPr lang="en-US" altLang="en-US" sz="2700" dirty="0">
                <a:solidFill>
                  <a:schemeClr val="bg1"/>
                </a:solidFill>
              </a:rPr>
              <a:t>Category 2, $800 Answer, </a:t>
            </a:r>
          </a:p>
          <a:p>
            <a:pPr algn="ctr">
              <a:buFontTx/>
              <a:buNone/>
            </a:pPr>
            <a:endParaRPr lang="en-US" altLang="en-US" sz="2700" dirty="0">
              <a:solidFill>
                <a:schemeClr val="bg1"/>
              </a:solidFill>
            </a:endParaRPr>
          </a:p>
          <a:p>
            <a:pPr algn="ctr">
              <a:buFontTx/>
              <a:buNone/>
            </a:pPr>
            <a:endParaRPr lang="en-US" altLang="en-US" sz="2700" dirty="0">
              <a:solidFill>
                <a:schemeClr val="bg1"/>
              </a:solidFill>
            </a:endParaRP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F8784066-7379-92C0-5481-B260CA9EDE35}"/>
              </a:ext>
            </a:extLst>
          </p:cNvPr>
          <p:cNvGraphicFramePr>
            <a:graphicFrameLocks noGrp="1"/>
          </p:cNvGraphicFramePr>
          <p:nvPr>
            <p:extLst>
              <p:ext uri="{D42A27DB-BD31-4B8C-83A1-F6EECF244321}">
                <p14:modId xmlns:p14="http://schemas.microsoft.com/office/powerpoint/2010/main" val="3239791652"/>
              </p:ext>
            </p:extLst>
          </p:nvPr>
        </p:nvGraphicFramePr>
        <p:xfrm>
          <a:off x="1155441" y="1111229"/>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9267411"/>
                    </a:ext>
                  </a:extLst>
                </a:gridCol>
                <a:gridCol w="1314450">
                  <a:extLst>
                    <a:ext uri="{9D8B030D-6E8A-4147-A177-3AD203B41FA5}">
                      <a16:colId xmlns:a16="http://schemas.microsoft.com/office/drawing/2014/main" val="2640666446"/>
                    </a:ext>
                  </a:extLst>
                </a:gridCol>
                <a:gridCol w="1314450">
                  <a:extLst>
                    <a:ext uri="{9D8B030D-6E8A-4147-A177-3AD203B41FA5}">
                      <a16:colId xmlns:a16="http://schemas.microsoft.com/office/drawing/2014/main" val="3794046352"/>
                    </a:ext>
                  </a:extLst>
                </a:gridCol>
                <a:gridCol w="1314450">
                  <a:extLst>
                    <a:ext uri="{9D8B030D-6E8A-4147-A177-3AD203B41FA5}">
                      <a16:colId xmlns:a16="http://schemas.microsoft.com/office/drawing/2014/main" val="238768938"/>
                    </a:ext>
                  </a:extLst>
                </a:gridCol>
                <a:gridCol w="1314450">
                  <a:extLst>
                    <a:ext uri="{9D8B030D-6E8A-4147-A177-3AD203B41FA5}">
                      <a16:colId xmlns:a16="http://schemas.microsoft.com/office/drawing/2014/main" val="1031809016"/>
                    </a:ext>
                  </a:extLst>
                </a:gridCol>
                <a:gridCol w="1314450">
                  <a:extLst>
                    <a:ext uri="{9D8B030D-6E8A-4147-A177-3AD203B41FA5}">
                      <a16:colId xmlns:a16="http://schemas.microsoft.com/office/drawing/2014/main" val="581871155"/>
                    </a:ext>
                  </a:extLst>
                </a:gridCol>
                <a:gridCol w="1314450">
                  <a:extLst>
                    <a:ext uri="{9D8B030D-6E8A-4147-A177-3AD203B41FA5}">
                      <a16:colId xmlns:a16="http://schemas.microsoft.com/office/drawing/2014/main" val="1769466172"/>
                    </a:ext>
                  </a:extLst>
                </a:gridCol>
                <a:gridCol w="1314450">
                  <a:extLst>
                    <a:ext uri="{9D8B030D-6E8A-4147-A177-3AD203B41FA5}">
                      <a16:colId xmlns:a16="http://schemas.microsoft.com/office/drawing/2014/main" val="1502775821"/>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8600613"/>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455668725"/>
                  </a:ext>
                </a:extLst>
              </a:tr>
            </a:tbl>
          </a:graphicData>
        </a:graphic>
      </p:graphicFrame>
      <p:sp>
        <p:nvSpPr>
          <p:cNvPr id="5" name="TextBox 4">
            <a:extLst>
              <a:ext uri="{FF2B5EF4-FFF2-40B4-BE49-F238E27FC236}">
                <a16:creationId xmlns:a16="http://schemas.microsoft.com/office/drawing/2014/main" id="{49FD6775-CA95-E589-2DE3-CA4E7A38E71A}"/>
              </a:ext>
            </a:extLst>
          </p:cNvPr>
          <p:cNvSpPr txBox="1"/>
          <p:nvPr/>
        </p:nvSpPr>
        <p:spPr>
          <a:xfrm>
            <a:off x="1054359" y="2928331"/>
            <a:ext cx="8994642" cy="1015663"/>
          </a:xfrm>
          <a:prstGeom prst="rect">
            <a:avLst/>
          </a:prstGeom>
          <a:noFill/>
        </p:spPr>
        <p:txBody>
          <a:bodyPr wrap="none" rtlCol="0">
            <a:spAutoFit/>
          </a:bodyPr>
          <a:lstStyle/>
          <a:p>
            <a:r>
              <a:rPr lang="en-US" sz="6000" dirty="0">
                <a:highlight>
                  <a:srgbClr val="E6E6E6"/>
                </a:highlight>
              </a:rPr>
              <a:t>Waupaca County Wisconsin </a:t>
            </a:r>
          </a:p>
        </p:txBody>
      </p:sp>
      <p:graphicFrame>
        <p:nvGraphicFramePr>
          <p:cNvPr id="4" name="Table 3">
            <a:extLst>
              <a:ext uri="{FF2B5EF4-FFF2-40B4-BE49-F238E27FC236}">
                <a16:creationId xmlns:a16="http://schemas.microsoft.com/office/drawing/2014/main" id="{98D7AA11-EC71-9858-E7E5-1C45C7093922}"/>
              </a:ext>
            </a:extLst>
          </p:cNvPr>
          <p:cNvGraphicFramePr>
            <a:graphicFrameLocks noGrp="1"/>
          </p:cNvGraphicFramePr>
          <p:nvPr>
            <p:extLst>
              <p:ext uri="{D42A27DB-BD31-4B8C-83A1-F6EECF244321}">
                <p14:modId xmlns:p14="http://schemas.microsoft.com/office/powerpoint/2010/main" val="2003254152"/>
              </p:ext>
            </p:extLst>
          </p:nvPr>
        </p:nvGraphicFramePr>
        <p:xfrm>
          <a:off x="1155441" y="1810603"/>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3777941257"/>
                    </a:ext>
                  </a:extLst>
                </a:gridCol>
                <a:gridCol w="1168400">
                  <a:extLst>
                    <a:ext uri="{9D8B030D-6E8A-4147-A177-3AD203B41FA5}">
                      <a16:colId xmlns:a16="http://schemas.microsoft.com/office/drawing/2014/main" val="4242283431"/>
                    </a:ext>
                  </a:extLst>
                </a:gridCol>
                <a:gridCol w="1168400">
                  <a:extLst>
                    <a:ext uri="{9D8B030D-6E8A-4147-A177-3AD203B41FA5}">
                      <a16:colId xmlns:a16="http://schemas.microsoft.com/office/drawing/2014/main" val="4178631395"/>
                    </a:ext>
                  </a:extLst>
                </a:gridCol>
                <a:gridCol w="1168400">
                  <a:extLst>
                    <a:ext uri="{9D8B030D-6E8A-4147-A177-3AD203B41FA5}">
                      <a16:colId xmlns:a16="http://schemas.microsoft.com/office/drawing/2014/main" val="3912225748"/>
                    </a:ext>
                  </a:extLst>
                </a:gridCol>
                <a:gridCol w="1168400">
                  <a:extLst>
                    <a:ext uri="{9D8B030D-6E8A-4147-A177-3AD203B41FA5}">
                      <a16:colId xmlns:a16="http://schemas.microsoft.com/office/drawing/2014/main" val="4101671034"/>
                    </a:ext>
                  </a:extLst>
                </a:gridCol>
                <a:gridCol w="1168400">
                  <a:extLst>
                    <a:ext uri="{9D8B030D-6E8A-4147-A177-3AD203B41FA5}">
                      <a16:colId xmlns:a16="http://schemas.microsoft.com/office/drawing/2014/main" val="841731740"/>
                    </a:ext>
                  </a:extLst>
                </a:gridCol>
                <a:gridCol w="1168400">
                  <a:extLst>
                    <a:ext uri="{9D8B030D-6E8A-4147-A177-3AD203B41FA5}">
                      <a16:colId xmlns:a16="http://schemas.microsoft.com/office/drawing/2014/main" val="1095455866"/>
                    </a:ext>
                  </a:extLst>
                </a:gridCol>
                <a:gridCol w="1168400">
                  <a:extLst>
                    <a:ext uri="{9D8B030D-6E8A-4147-A177-3AD203B41FA5}">
                      <a16:colId xmlns:a16="http://schemas.microsoft.com/office/drawing/2014/main" val="635772016"/>
                    </a:ext>
                  </a:extLst>
                </a:gridCol>
                <a:gridCol w="1168400">
                  <a:extLst>
                    <a:ext uri="{9D8B030D-6E8A-4147-A177-3AD203B41FA5}">
                      <a16:colId xmlns:a16="http://schemas.microsoft.com/office/drawing/2014/main" val="1237687460"/>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50,150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57,300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64,450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71,600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77,350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83,100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88,800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94,550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867895142"/>
                  </a:ext>
                </a:extLst>
              </a:tr>
            </a:tbl>
          </a:graphicData>
        </a:graphic>
      </p:graphicFrame>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4814020" y="4612654"/>
            <a:ext cx="3290887" cy="245268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89248" y="442410"/>
            <a:ext cx="11902751" cy="4624111"/>
          </a:xfrm>
          <a:prstGeom prst="rect">
            <a:avLst/>
          </a:prstGeom>
        </p:spPr>
        <p:txBody>
          <a:bodyPr vert="horz" lIns="91440" tIns="45720" rIns="91440" bIns="45720" rtlCol="0" anchor="ctr">
            <a:noAutofit/>
          </a:bodyPr>
          <a:lstStyle/>
          <a:p>
            <a:pPr algn="ctr">
              <a:lnSpc>
                <a:spcPct val="90000"/>
              </a:lnSpc>
              <a:spcAft>
                <a:spcPts val="600"/>
              </a:spcAft>
            </a:pPr>
            <a:r>
              <a:rPr lang="en-US"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lnSpc>
                <a:spcPct val="90000"/>
              </a:lnSpc>
              <a:spcAft>
                <a:spcPts val="600"/>
              </a:spcAft>
            </a:pPr>
            <a:r>
              <a:rPr lang="en-US" sz="8500" dirty="0">
                <a:solidFill>
                  <a:schemeClr val="bg1"/>
                </a:solidFill>
                <a:effectLst>
                  <a:outerShdw blurRad="38100" dist="38100" dir="2700000" algn="tl">
                    <a:srgbClr val="000000">
                      <a:alpha val="43137"/>
                    </a:srgbClr>
                  </a:outerShdw>
                </a:effectLst>
                <a:ea typeface="Segoe UI Black" panose="020B0A02040204020203" pitchFamily="34" charset="0"/>
              </a:rPr>
              <a:t>Category 2, $800 Question, What is Waupaca County Wisconsin?</a:t>
            </a: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36790" y="151374"/>
            <a:ext cx="11594391" cy="1384995"/>
          </a:xfrm>
          <a:prstGeom prst="rect">
            <a:avLst/>
          </a:prstGeom>
          <a:noFill/>
        </p:spPr>
        <p:txBody>
          <a:bodyPr wrap="square" rtlCol="0">
            <a:spAutoFit/>
          </a:bodyPr>
          <a:lstStyle/>
          <a:p>
            <a:pPr algn="ctr"/>
            <a:r>
              <a:rPr lang="en-US"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Category 2, $1,000 Answer, </a:t>
            </a:r>
          </a:p>
          <a:p>
            <a:pPr algn="ctr"/>
            <a:endParaRPr lang="en-US" sz="28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ctr"/>
            <a:endParaRPr lang="en-US" sz="2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73D23061-87CF-858B-9FCC-F661D96B1504}"/>
              </a:ext>
            </a:extLst>
          </p:cNvPr>
          <p:cNvGraphicFramePr>
            <a:graphicFrameLocks noGrp="1"/>
          </p:cNvGraphicFramePr>
          <p:nvPr>
            <p:extLst>
              <p:ext uri="{D42A27DB-BD31-4B8C-83A1-F6EECF244321}">
                <p14:modId xmlns:p14="http://schemas.microsoft.com/office/powerpoint/2010/main" val="899833088"/>
              </p:ext>
            </p:extLst>
          </p:nvPr>
        </p:nvGraphicFramePr>
        <p:xfrm>
          <a:off x="838197" y="843871"/>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614815151"/>
                    </a:ext>
                  </a:extLst>
                </a:gridCol>
                <a:gridCol w="1314450">
                  <a:extLst>
                    <a:ext uri="{9D8B030D-6E8A-4147-A177-3AD203B41FA5}">
                      <a16:colId xmlns:a16="http://schemas.microsoft.com/office/drawing/2014/main" val="707378939"/>
                    </a:ext>
                  </a:extLst>
                </a:gridCol>
                <a:gridCol w="1314450">
                  <a:extLst>
                    <a:ext uri="{9D8B030D-6E8A-4147-A177-3AD203B41FA5}">
                      <a16:colId xmlns:a16="http://schemas.microsoft.com/office/drawing/2014/main" val="434423220"/>
                    </a:ext>
                  </a:extLst>
                </a:gridCol>
                <a:gridCol w="1314450">
                  <a:extLst>
                    <a:ext uri="{9D8B030D-6E8A-4147-A177-3AD203B41FA5}">
                      <a16:colId xmlns:a16="http://schemas.microsoft.com/office/drawing/2014/main" val="1859527721"/>
                    </a:ext>
                  </a:extLst>
                </a:gridCol>
                <a:gridCol w="1314450">
                  <a:extLst>
                    <a:ext uri="{9D8B030D-6E8A-4147-A177-3AD203B41FA5}">
                      <a16:colId xmlns:a16="http://schemas.microsoft.com/office/drawing/2014/main" val="317855827"/>
                    </a:ext>
                  </a:extLst>
                </a:gridCol>
                <a:gridCol w="1314450">
                  <a:extLst>
                    <a:ext uri="{9D8B030D-6E8A-4147-A177-3AD203B41FA5}">
                      <a16:colId xmlns:a16="http://schemas.microsoft.com/office/drawing/2014/main" val="2019113072"/>
                    </a:ext>
                  </a:extLst>
                </a:gridCol>
                <a:gridCol w="1314450">
                  <a:extLst>
                    <a:ext uri="{9D8B030D-6E8A-4147-A177-3AD203B41FA5}">
                      <a16:colId xmlns:a16="http://schemas.microsoft.com/office/drawing/2014/main" val="1331003563"/>
                    </a:ext>
                  </a:extLst>
                </a:gridCol>
                <a:gridCol w="1314450">
                  <a:extLst>
                    <a:ext uri="{9D8B030D-6E8A-4147-A177-3AD203B41FA5}">
                      <a16:colId xmlns:a16="http://schemas.microsoft.com/office/drawing/2014/main" val="2839218461"/>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2007046"/>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881497512"/>
                  </a:ext>
                </a:extLst>
              </a:tr>
            </a:tbl>
          </a:graphicData>
        </a:graphic>
      </p:graphicFrame>
      <p:graphicFrame>
        <p:nvGraphicFramePr>
          <p:cNvPr id="4" name="Table 3">
            <a:extLst>
              <a:ext uri="{FF2B5EF4-FFF2-40B4-BE49-F238E27FC236}">
                <a16:creationId xmlns:a16="http://schemas.microsoft.com/office/drawing/2014/main" id="{0F12242B-29BF-6EEE-7BDA-3BD0F185B1FE}"/>
              </a:ext>
            </a:extLst>
          </p:cNvPr>
          <p:cNvGraphicFramePr>
            <a:graphicFrameLocks noGrp="1"/>
          </p:cNvGraphicFramePr>
          <p:nvPr>
            <p:extLst>
              <p:ext uri="{D42A27DB-BD31-4B8C-83A1-F6EECF244321}">
                <p14:modId xmlns:p14="http://schemas.microsoft.com/office/powerpoint/2010/main" val="3055095338"/>
              </p:ext>
            </p:extLst>
          </p:nvPr>
        </p:nvGraphicFramePr>
        <p:xfrm>
          <a:off x="838197" y="1694292"/>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241846087"/>
                    </a:ext>
                  </a:extLst>
                </a:gridCol>
                <a:gridCol w="1168400">
                  <a:extLst>
                    <a:ext uri="{9D8B030D-6E8A-4147-A177-3AD203B41FA5}">
                      <a16:colId xmlns:a16="http://schemas.microsoft.com/office/drawing/2014/main" val="568445634"/>
                    </a:ext>
                  </a:extLst>
                </a:gridCol>
                <a:gridCol w="1168400">
                  <a:extLst>
                    <a:ext uri="{9D8B030D-6E8A-4147-A177-3AD203B41FA5}">
                      <a16:colId xmlns:a16="http://schemas.microsoft.com/office/drawing/2014/main" val="4116315234"/>
                    </a:ext>
                  </a:extLst>
                </a:gridCol>
                <a:gridCol w="1168400">
                  <a:extLst>
                    <a:ext uri="{9D8B030D-6E8A-4147-A177-3AD203B41FA5}">
                      <a16:colId xmlns:a16="http://schemas.microsoft.com/office/drawing/2014/main" val="2653223023"/>
                    </a:ext>
                  </a:extLst>
                </a:gridCol>
                <a:gridCol w="1168400">
                  <a:extLst>
                    <a:ext uri="{9D8B030D-6E8A-4147-A177-3AD203B41FA5}">
                      <a16:colId xmlns:a16="http://schemas.microsoft.com/office/drawing/2014/main" val="2901784168"/>
                    </a:ext>
                  </a:extLst>
                </a:gridCol>
                <a:gridCol w="1168400">
                  <a:extLst>
                    <a:ext uri="{9D8B030D-6E8A-4147-A177-3AD203B41FA5}">
                      <a16:colId xmlns:a16="http://schemas.microsoft.com/office/drawing/2014/main" val="2436986351"/>
                    </a:ext>
                  </a:extLst>
                </a:gridCol>
                <a:gridCol w="1168400">
                  <a:extLst>
                    <a:ext uri="{9D8B030D-6E8A-4147-A177-3AD203B41FA5}">
                      <a16:colId xmlns:a16="http://schemas.microsoft.com/office/drawing/2014/main" val="3753132541"/>
                    </a:ext>
                  </a:extLst>
                </a:gridCol>
                <a:gridCol w="1168400">
                  <a:extLst>
                    <a:ext uri="{9D8B030D-6E8A-4147-A177-3AD203B41FA5}">
                      <a16:colId xmlns:a16="http://schemas.microsoft.com/office/drawing/2014/main" val="159376607"/>
                    </a:ext>
                  </a:extLst>
                </a:gridCol>
                <a:gridCol w="1168400">
                  <a:extLst>
                    <a:ext uri="{9D8B030D-6E8A-4147-A177-3AD203B41FA5}">
                      <a16:colId xmlns:a16="http://schemas.microsoft.com/office/drawing/2014/main" val="1422533652"/>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015439399"/>
                  </a:ext>
                </a:extLst>
              </a:tr>
            </a:tbl>
          </a:graphicData>
        </a:graphic>
      </p:graphicFrame>
      <p:sp>
        <p:nvSpPr>
          <p:cNvPr id="6" name="TextBox 5">
            <a:extLst>
              <a:ext uri="{FF2B5EF4-FFF2-40B4-BE49-F238E27FC236}">
                <a16:creationId xmlns:a16="http://schemas.microsoft.com/office/drawing/2014/main" id="{2011946A-93CE-48AC-106C-E89171473597}"/>
              </a:ext>
            </a:extLst>
          </p:cNvPr>
          <p:cNvSpPr txBox="1"/>
          <p:nvPr/>
        </p:nvSpPr>
        <p:spPr>
          <a:xfrm>
            <a:off x="806586" y="2761862"/>
            <a:ext cx="9054210" cy="1015663"/>
          </a:xfrm>
          <a:prstGeom prst="rect">
            <a:avLst/>
          </a:prstGeom>
          <a:noFill/>
        </p:spPr>
        <p:txBody>
          <a:bodyPr wrap="none" rtlCol="0">
            <a:spAutoFit/>
          </a:bodyPr>
          <a:lstStyle/>
          <a:p>
            <a:r>
              <a:rPr lang="en-US" sz="6000" dirty="0">
                <a:highlight>
                  <a:srgbClr val="E6E6E6"/>
                </a:highlight>
              </a:rPr>
              <a:t>Waushara County Wisconsin</a:t>
            </a:r>
          </a:p>
        </p:txBody>
      </p:sp>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63285" y="208255"/>
            <a:ext cx="11865429" cy="5940088"/>
          </a:xfrm>
          <a:prstGeom prst="rect">
            <a:avLst/>
          </a:prstGeom>
          <a:noFill/>
        </p:spPr>
        <p:txBody>
          <a:bodyPr wrap="square" rtlCol="0">
            <a:spAutoFit/>
          </a:bodyPr>
          <a:lstStyle/>
          <a:p>
            <a:pPr algn="ctr"/>
            <a:r>
              <a:rPr lang="de-AT" sz="6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8000" dirty="0">
                <a:solidFill>
                  <a:schemeClr val="bg1"/>
                </a:solidFill>
              </a:rPr>
              <a:t>Category 2, $1,000 Question, What is Waushara County Wisconsin?</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202634" y="-29752"/>
            <a:ext cx="12070702" cy="1708160"/>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$200 Answer, </a:t>
            </a:r>
          </a:p>
          <a:p>
            <a:pPr algn="ctr"/>
            <a:endPar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3" name="Table 2">
            <a:extLst>
              <a:ext uri="{FF2B5EF4-FFF2-40B4-BE49-F238E27FC236}">
                <a16:creationId xmlns:a16="http://schemas.microsoft.com/office/drawing/2014/main" id="{CCEEED8E-F60A-9BAB-ED3A-8BF9AC48B8F0}"/>
              </a:ext>
            </a:extLst>
          </p:cNvPr>
          <p:cNvGraphicFramePr>
            <a:graphicFrameLocks noGrp="1"/>
          </p:cNvGraphicFramePr>
          <p:nvPr>
            <p:extLst>
              <p:ext uri="{D42A27DB-BD31-4B8C-83A1-F6EECF244321}">
                <p14:modId xmlns:p14="http://schemas.microsoft.com/office/powerpoint/2010/main" val="4215202069"/>
              </p:ext>
            </p:extLst>
          </p:nvPr>
        </p:nvGraphicFramePr>
        <p:xfrm>
          <a:off x="1080795" y="842605"/>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077790280"/>
                    </a:ext>
                  </a:extLst>
                </a:gridCol>
                <a:gridCol w="1314450">
                  <a:extLst>
                    <a:ext uri="{9D8B030D-6E8A-4147-A177-3AD203B41FA5}">
                      <a16:colId xmlns:a16="http://schemas.microsoft.com/office/drawing/2014/main" val="1608622708"/>
                    </a:ext>
                  </a:extLst>
                </a:gridCol>
                <a:gridCol w="1314450">
                  <a:extLst>
                    <a:ext uri="{9D8B030D-6E8A-4147-A177-3AD203B41FA5}">
                      <a16:colId xmlns:a16="http://schemas.microsoft.com/office/drawing/2014/main" val="2712530184"/>
                    </a:ext>
                  </a:extLst>
                </a:gridCol>
                <a:gridCol w="1314450">
                  <a:extLst>
                    <a:ext uri="{9D8B030D-6E8A-4147-A177-3AD203B41FA5}">
                      <a16:colId xmlns:a16="http://schemas.microsoft.com/office/drawing/2014/main" val="629125087"/>
                    </a:ext>
                  </a:extLst>
                </a:gridCol>
                <a:gridCol w="1314450">
                  <a:extLst>
                    <a:ext uri="{9D8B030D-6E8A-4147-A177-3AD203B41FA5}">
                      <a16:colId xmlns:a16="http://schemas.microsoft.com/office/drawing/2014/main" val="740558864"/>
                    </a:ext>
                  </a:extLst>
                </a:gridCol>
                <a:gridCol w="1314450">
                  <a:extLst>
                    <a:ext uri="{9D8B030D-6E8A-4147-A177-3AD203B41FA5}">
                      <a16:colId xmlns:a16="http://schemas.microsoft.com/office/drawing/2014/main" val="2834246494"/>
                    </a:ext>
                  </a:extLst>
                </a:gridCol>
                <a:gridCol w="1314450">
                  <a:extLst>
                    <a:ext uri="{9D8B030D-6E8A-4147-A177-3AD203B41FA5}">
                      <a16:colId xmlns:a16="http://schemas.microsoft.com/office/drawing/2014/main" val="4196163774"/>
                    </a:ext>
                  </a:extLst>
                </a:gridCol>
                <a:gridCol w="1314450">
                  <a:extLst>
                    <a:ext uri="{9D8B030D-6E8A-4147-A177-3AD203B41FA5}">
                      <a16:colId xmlns:a16="http://schemas.microsoft.com/office/drawing/2014/main" val="3281506870"/>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7904369"/>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150044606"/>
                  </a:ext>
                </a:extLst>
              </a:tr>
            </a:tbl>
          </a:graphicData>
        </a:graphic>
      </p:graphicFrame>
      <p:sp>
        <p:nvSpPr>
          <p:cNvPr id="5" name="TextBox 4">
            <a:extLst>
              <a:ext uri="{FF2B5EF4-FFF2-40B4-BE49-F238E27FC236}">
                <a16:creationId xmlns:a16="http://schemas.microsoft.com/office/drawing/2014/main" id="{4E838422-3878-A7E9-A057-002432CBCA80}"/>
              </a:ext>
            </a:extLst>
          </p:cNvPr>
          <p:cNvSpPr txBox="1"/>
          <p:nvPr/>
        </p:nvSpPr>
        <p:spPr>
          <a:xfrm>
            <a:off x="362282" y="2531629"/>
            <a:ext cx="11715195" cy="2862322"/>
          </a:xfrm>
          <a:prstGeom prst="rect">
            <a:avLst/>
          </a:prstGeom>
          <a:noFill/>
        </p:spPr>
        <p:txBody>
          <a:bodyPr wrap="none" rtlCol="0">
            <a:spAutoFit/>
          </a:bodyPr>
          <a:lstStyle/>
          <a:p>
            <a:r>
              <a:rPr lang="en-US" sz="6000" dirty="0">
                <a:highlight>
                  <a:srgbClr val="E6E6E6"/>
                </a:highlight>
              </a:rPr>
              <a:t>Winnebago County Wisconsin is part</a:t>
            </a:r>
          </a:p>
          <a:p>
            <a:r>
              <a:rPr lang="en-US" sz="6000" dirty="0">
                <a:highlight>
                  <a:srgbClr val="E6E6E6"/>
                </a:highlight>
              </a:rPr>
              <a:t> of the Oshkosh-Neenah, WI </a:t>
            </a:r>
          </a:p>
          <a:p>
            <a:r>
              <a:rPr lang="en-US" sz="6000" dirty="0">
                <a:highlight>
                  <a:srgbClr val="E6E6E6"/>
                </a:highlight>
              </a:rPr>
              <a:t>Metropolitan Statistical District MSA.</a:t>
            </a:r>
          </a:p>
        </p:txBody>
      </p:sp>
      <p:graphicFrame>
        <p:nvGraphicFramePr>
          <p:cNvPr id="4" name="Table 3">
            <a:extLst>
              <a:ext uri="{FF2B5EF4-FFF2-40B4-BE49-F238E27FC236}">
                <a16:creationId xmlns:a16="http://schemas.microsoft.com/office/drawing/2014/main" id="{9861A910-D9D4-4D65-E8E5-BA0BDB84BB54}"/>
              </a:ext>
            </a:extLst>
          </p:cNvPr>
          <p:cNvGraphicFramePr>
            <a:graphicFrameLocks noGrp="1"/>
          </p:cNvGraphicFramePr>
          <p:nvPr>
            <p:extLst>
              <p:ext uri="{D42A27DB-BD31-4B8C-83A1-F6EECF244321}">
                <p14:modId xmlns:p14="http://schemas.microsoft.com/office/powerpoint/2010/main" val="413915188"/>
              </p:ext>
            </p:extLst>
          </p:nvPr>
        </p:nvGraphicFramePr>
        <p:xfrm>
          <a:off x="1080795" y="1539884"/>
          <a:ext cx="10515600" cy="991745"/>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840664749"/>
                    </a:ext>
                  </a:extLst>
                </a:gridCol>
                <a:gridCol w="1168400">
                  <a:extLst>
                    <a:ext uri="{9D8B030D-6E8A-4147-A177-3AD203B41FA5}">
                      <a16:colId xmlns:a16="http://schemas.microsoft.com/office/drawing/2014/main" val="905569223"/>
                    </a:ext>
                  </a:extLst>
                </a:gridCol>
                <a:gridCol w="1168400">
                  <a:extLst>
                    <a:ext uri="{9D8B030D-6E8A-4147-A177-3AD203B41FA5}">
                      <a16:colId xmlns:a16="http://schemas.microsoft.com/office/drawing/2014/main" val="2710960502"/>
                    </a:ext>
                  </a:extLst>
                </a:gridCol>
                <a:gridCol w="1168400">
                  <a:extLst>
                    <a:ext uri="{9D8B030D-6E8A-4147-A177-3AD203B41FA5}">
                      <a16:colId xmlns:a16="http://schemas.microsoft.com/office/drawing/2014/main" val="2549061772"/>
                    </a:ext>
                  </a:extLst>
                </a:gridCol>
                <a:gridCol w="1168400">
                  <a:extLst>
                    <a:ext uri="{9D8B030D-6E8A-4147-A177-3AD203B41FA5}">
                      <a16:colId xmlns:a16="http://schemas.microsoft.com/office/drawing/2014/main" val="823672883"/>
                    </a:ext>
                  </a:extLst>
                </a:gridCol>
                <a:gridCol w="1168400">
                  <a:extLst>
                    <a:ext uri="{9D8B030D-6E8A-4147-A177-3AD203B41FA5}">
                      <a16:colId xmlns:a16="http://schemas.microsoft.com/office/drawing/2014/main" val="281785114"/>
                    </a:ext>
                  </a:extLst>
                </a:gridCol>
                <a:gridCol w="1168400">
                  <a:extLst>
                    <a:ext uri="{9D8B030D-6E8A-4147-A177-3AD203B41FA5}">
                      <a16:colId xmlns:a16="http://schemas.microsoft.com/office/drawing/2014/main" val="358804593"/>
                    </a:ext>
                  </a:extLst>
                </a:gridCol>
                <a:gridCol w="1168400">
                  <a:extLst>
                    <a:ext uri="{9D8B030D-6E8A-4147-A177-3AD203B41FA5}">
                      <a16:colId xmlns:a16="http://schemas.microsoft.com/office/drawing/2014/main" val="3521070363"/>
                    </a:ext>
                  </a:extLst>
                </a:gridCol>
                <a:gridCol w="1168400">
                  <a:extLst>
                    <a:ext uri="{9D8B030D-6E8A-4147-A177-3AD203B41FA5}">
                      <a16:colId xmlns:a16="http://schemas.microsoft.com/office/drawing/2014/main" val="4146061772"/>
                    </a:ext>
                  </a:extLst>
                </a:gridCol>
              </a:tblGrid>
              <a:tr h="991745">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63,350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71,250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79,200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91,900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98,200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104,550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4066555673"/>
                  </a:ext>
                </a:extLst>
              </a:tr>
            </a:tbl>
          </a:graphicData>
        </a:graphic>
      </p:graphicFrame>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0" y="-261257"/>
            <a:ext cx="11902906" cy="48936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8000" dirty="0">
                <a:solidFill>
                  <a:schemeClr val="bg1"/>
                </a:solidFill>
              </a:rPr>
              <a:t>Category 3, $200 Question, What is Winnebago County Wisconsin?</a:t>
            </a: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373225"/>
            <a:ext cx="11491761" cy="861774"/>
          </a:xfrm>
          <a:prstGeom prst="rect">
            <a:avLst/>
          </a:prstGeom>
          <a:noFill/>
        </p:spPr>
        <p:txBody>
          <a:bodyPr wrap="square" rtlCol="0">
            <a:spAutoFit/>
          </a:bodyPr>
          <a:lstStyle/>
          <a:p>
            <a:pPr algn="ctr"/>
            <a:r>
              <a:rPr lang="en-US" sz="2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$400 Answer, </a:t>
            </a:r>
          </a:p>
          <a:p>
            <a:pPr algn="ctr"/>
            <a:endParaRPr lang="en-US" sz="2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4" name="Table 3">
            <a:extLst>
              <a:ext uri="{FF2B5EF4-FFF2-40B4-BE49-F238E27FC236}">
                <a16:creationId xmlns:a16="http://schemas.microsoft.com/office/drawing/2014/main" id="{BDB21427-CF7D-C6A7-0FDA-29BB79199196}"/>
              </a:ext>
            </a:extLst>
          </p:cNvPr>
          <p:cNvGraphicFramePr>
            <a:graphicFrameLocks noGrp="1"/>
          </p:cNvGraphicFramePr>
          <p:nvPr>
            <p:extLst>
              <p:ext uri="{D42A27DB-BD31-4B8C-83A1-F6EECF244321}">
                <p14:modId xmlns:p14="http://schemas.microsoft.com/office/powerpoint/2010/main" val="1505069770"/>
              </p:ext>
            </p:extLst>
          </p:nvPr>
        </p:nvGraphicFramePr>
        <p:xfrm>
          <a:off x="985685" y="1094114"/>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4086024411"/>
                    </a:ext>
                  </a:extLst>
                </a:gridCol>
                <a:gridCol w="1314450">
                  <a:extLst>
                    <a:ext uri="{9D8B030D-6E8A-4147-A177-3AD203B41FA5}">
                      <a16:colId xmlns:a16="http://schemas.microsoft.com/office/drawing/2014/main" val="749759046"/>
                    </a:ext>
                  </a:extLst>
                </a:gridCol>
                <a:gridCol w="1314450">
                  <a:extLst>
                    <a:ext uri="{9D8B030D-6E8A-4147-A177-3AD203B41FA5}">
                      <a16:colId xmlns:a16="http://schemas.microsoft.com/office/drawing/2014/main" val="2514654975"/>
                    </a:ext>
                  </a:extLst>
                </a:gridCol>
                <a:gridCol w="1314450">
                  <a:extLst>
                    <a:ext uri="{9D8B030D-6E8A-4147-A177-3AD203B41FA5}">
                      <a16:colId xmlns:a16="http://schemas.microsoft.com/office/drawing/2014/main" val="960102988"/>
                    </a:ext>
                  </a:extLst>
                </a:gridCol>
                <a:gridCol w="1314450">
                  <a:extLst>
                    <a:ext uri="{9D8B030D-6E8A-4147-A177-3AD203B41FA5}">
                      <a16:colId xmlns:a16="http://schemas.microsoft.com/office/drawing/2014/main" val="3540445098"/>
                    </a:ext>
                  </a:extLst>
                </a:gridCol>
                <a:gridCol w="1314450">
                  <a:extLst>
                    <a:ext uri="{9D8B030D-6E8A-4147-A177-3AD203B41FA5}">
                      <a16:colId xmlns:a16="http://schemas.microsoft.com/office/drawing/2014/main" val="1747447565"/>
                    </a:ext>
                  </a:extLst>
                </a:gridCol>
                <a:gridCol w="1314450">
                  <a:extLst>
                    <a:ext uri="{9D8B030D-6E8A-4147-A177-3AD203B41FA5}">
                      <a16:colId xmlns:a16="http://schemas.microsoft.com/office/drawing/2014/main" val="1486852055"/>
                    </a:ext>
                  </a:extLst>
                </a:gridCol>
                <a:gridCol w="1314450">
                  <a:extLst>
                    <a:ext uri="{9D8B030D-6E8A-4147-A177-3AD203B41FA5}">
                      <a16:colId xmlns:a16="http://schemas.microsoft.com/office/drawing/2014/main" val="2168122582"/>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4624322"/>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727441055"/>
                  </a:ext>
                </a:extLst>
              </a:tr>
            </a:tbl>
          </a:graphicData>
        </a:graphic>
      </p:graphicFrame>
      <p:graphicFrame>
        <p:nvGraphicFramePr>
          <p:cNvPr id="6" name="Table 5">
            <a:extLst>
              <a:ext uri="{FF2B5EF4-FFF2-40B4-BE49-F238E27FC236}">
                <a16:creationId xmlns:a16="http://schemas.microsoft.com/office/drawing/2014/main" id="{C5369258-3C54-39A3-2597-C66EE51A9F76}"/>
              </a:ext>
            </a:extLst>
          </p:cNvPr>
          <p:cNvGraphicFramePr>
            <a:graphicFrameLocks noGrp="1"/>
          </p:cNvGraphicFramePr>
          <p:nvPr>
            <p:extLst>
              <p:ext uri="{D42A27DB-BD31-4B8C-83A1-F6EECF244321}">
                <p14:modId xmlns:p14="http://schemas.microsoft.com/office/powerpoint/2010/main" val="1232526142"/>
              </p:ext>
            </p:extLst>
          </p:nvPr>
        </p:nvGraphicFramePr>
        <p:xfrm>
          <a:off x="985685" y="1955888"/>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829258888"/>
                    </a:ext>
                  </a:extLst>
                </a:gridCol>
                <a:gridCol w="1168400">
                  <a:extLst>
                    <a:ext uri="{9D8B030D-6E8A-4147-A177-3AD203B41FA5}">
                      <a16:colId xmlns:a16="http://schemas.microsoft.com/office/drawing/2014/main" val="3483859649"/>
                    </a:ext>
                  </a:extLst>
                </a:gridCol>
                <a:gridCol w="1168400">
                  <a:extLst>
                    <a:ext uri="{9D8B030D-6E8A-4147-A177-3AD203B41FA5}">
                      <a16:colId xmlns:a16="http://schemas.microsoft.com/office/drawing/2014/main" val="2177544208"/>
                    </a:ext>
                  </a:extLst>
                </a:gridCol>
                <a:gridCol w="1168400">
                  <a:extLst>
                    <a:ext uri="{9D8B030D-6E8A-4147-A177-3AD203B41FA5}">
                      <a16:colId xmlns:a16="http://schemas.microsoft.com/office/drawing/2014/main" val="3904665552"/>
                    </a:ext>
                  </a:extLst>
                </a:gridCol>
                <a:gridCol w="1168400">
                  <a:extLst>
                    <a:ext uri="{9D8B030D-6E8A-4147-A177-3AD203B41FA5}">
                      <a16:colId xmlns:a16="http://schemas.microsoft.com/office/drawing/2014/main" val="3736206118"/>
                    </a:ext>
                  </a:extLst>
                </a:gridCol>
                <a:gridCol w="1168400">
                  <a:extLst>
                    <a:ext uri="{9D8B030D-6E8A-4147-A177-3AD203B41FA5}">
                      <a16:colId xmlns:a16="http://schemas.microsoft.com/office/drawing/2014/main" val="1314717689"/>
                    </a:ext>
                  </a:extLst>
                </a:gridCol>
                <a:gridCol w="1168400">
                  <a:extLst>
                    <a:ext uri="{9D8B030D-6E8A-4147-A177-3AD203B41FA5}">
                      <a16:colId xmlns:a16="http://schemas.microsoft.com/office/drawing/2014/main" val="2200359372"/>
                    </a:ext>
                  </a:extLst>
                </a:gridCol>
                <a:gridCol w="1168400">
                  <a:extLst>
                    <a:ext uri="{9D8B030D-6E8A-4147-A177-3AD203B41FA5}">
                      <a16:colId xmlns:a16="http://schemas.microsoft.com/office/drawing/2014/main" val="2454589108"/>
                    </a:ext>
                  </a:extLst>
                </a:gridCol>
                <a:gridCol w="1168400">
                  <a:extLst>
                    <a:ext uri="{9D8B030D-6E8A-4147-A177-3AD203B41FA5}">
                      <a16:colId xmlns:a16="http://schemas.microsoft.com/office/drawing/2014/main" val="1666547426"/>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250472904"/>
                  </a:ext>
                </a:extLst>
              </a:tr>
            </a:tbl>
          </a:graphicData>
        </a:graphic>
      </p:graphicFrame>
      <p:sp>
        <p:nvSpPr>
          <p:cNvPr id="7" name="TextBox 6">
            <a:extLst>
              <a:ext uri="{FF2B5EF4-FFF2-40B4-BE49-F238E27FC236}">
                <a16:creationId xmlns:a16="http://schemas.microsoft.com/office/drawing/2014/main" id="{2071008D-517F-3279-64C7-E7648A9A17ED}"/>
              </a:ext>
            </a:extLst>
          </p:cNvPr>
          <p:cNvSpPr txBox="1"/>
          <p:nvPr/>
        </p:nvSpPr>
        <p:spPr>
          <a:xfrm>
            <a:off x="873718" y="3019478"/>
            <a:ext cx="7796365" cy="1015663"/>
          </a:xfrm>
          <a:prstGeom prst="rect">
            <a:avLst/>
          </a:prstGeom>
          <a:noFill/>
        </p:spPr>
        <p:txBody>
          <a:bodyPr wrap="none" rtlCol="0">
            <a:spAutoFit/>
          </a:bodyPr>
          <a:lstStyle/>
          <a:p>
            <a:r>
              <a:rPr lang="en-US" sz="6000" dirty="0">
                <a:highlight>
                  <a:srgbClr val="E6E6E6"/>
                </a:highlight>
              </a:rPr>
              <a:t>Wood County Wisconsin</a:t>
            </a:r>
          </a:p>
        </p:txBody>
      </p:sp>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50716" y="-94943"/>
            <a:ext cx="11931634" cy="4708981"/>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8500" dirty="0">
                <a:solidFill>
                  <a:schemeClr val="bg1"/>
                </a:solidFill>
              </a:rPr>
              <a:t>Category 3, $400 Question, What is Wood County Wisconsin?</a:t>
            </a: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358351" y="233567"/>
            <a:ext cx="11755210" cy="1708160"/>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$600 Answer, </a:t>
            </a:r>
          </a:p>
          <a:p>
            <a:pPr algn="ctr"/>
            <a:endPar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7" name="TextBox 6">
            <a:extLst>
              <a:ext uri="{FF2B5EF4-FFF2-40B4-BE49-F238E27FC236}">
                <a16:creationId xmlns:a16="http://schemas.microsoft.com/office/drawing/2014/main" id="{E3DEA3A0-F4FE-5E37-44D4-AAA23CE8E051}"/>
              </a:ext>
            </a:extLst>
          </p:cNvPr>
          <p:cNvSpPr txBox="1"/>
          <p:nvPr/>
        </p:nvSpPr>
        <p:spPr>
          <a:xfrm>
            <a:off x="1128389" y="722600"/>
            <a:ext cx="10607966" cy="4472956"/>
          </a:xfrm>
          <a:prstGeom prst="rect">
            <a:avLst/>
          </a:prstGeom>
          <a:noFill/>
        </p:spPr>
        <p:txBody>
          <a:bodyPr wrap="square">
            <a:spAutoFit/>
          </a:bodyPr>
          <a:lstStyle/>
          <a:p>
            <a:pPr marL="0" marR="0">
              <a:lnSpc>
                <a:spcPct val="115000"/>
              </a:lnSpc>
              <a:spcBef>
                <a:spcPts val="0"/>
              </a:spcBef>
              <a:spcAft>
                <a:spcPts val="800"/>
              </a:spcAft>
            </a:pPr>
            <a:r>
              <a:rPr lang="en-US" sz="5000" kern="100" dirty="0">
                <a:effectLst/>
                <a:highlight>
                  <a:srgbClr val="E6E6E6"/>
                </a:highlight>
                <a:latin typeface="Aptos" panose="020B0004020202020204" pitchFamily="34" charset="0"/>
                <a:ea typeface="Aptos" panose="020B0004020202020204" pitchFamily="34" charset="0"/>
                <a:cs typeface="Times New Roman" panose="02020603050405020304" pitchFamily="18" charset="0"/>
              </a:rPr>
              <a:t>The web page where these statistics on 80 percent of mean income for Wisconsin Counties were found is </a:t>
            </a:r>
            <a:r>
              <a:rPr lang="en-US" sz="5000" u="sng" kern="100" dirty="0">
                <a:effectLst/>
                <a:highlight>
                  <a:srgbClr val="E6E6E6"/>
                </a:highligh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https://www.huduser.gov/portal/datasets/il/il2024/select_Geography.odn</a:t>
            </a:r>
            <a:r>
              <a:rPr lang="en-US" sz="5000" kern="100" dirty="0">
                <a:effectLst/>
                <a:highlight>
                  <a:srgbClr val="E6E6E6"/>
                </a:highligh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390328" y="92612"/>
            <a:ext cx="11411339" cy="6555641"/>
          </a:xfrm>
          <a:prstGeom prst="rect">
            <a:avLst/>
          </a:prstGeom>
          <a:noFill/>
        </p:spPr>
        <p:txBody>
          <a:bodyPr wrap="square" rtlCol="0">
            <a:spAutoFit/>
          </a:bodyPr>
          <a:lstStyle/>
          <a:p>
            <a:pPr algn="ctr"/>
            <a:r>
              <a:rPr lang="de-AT" sz="7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$600 Question, What is the web page of these statistics on 80 percent of mean income for Wisconsin Counties?</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42818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688061" y="621190"/>
            <a:ext cx="10815873" cy="617092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1) </a:t>
            </a:r>
          </a:p>
          <a:p>
            <a:pPr algn="ctr"/>
            <a:r>
              <a:rPr lang="en-US" sz="8000" b="0" i="0" dirty="0">
                <a:effectLst/>
                <a:highlight>
                  <a:srgbClr val="FFFFFF"/>
                </a:highlight>
                <a:latin typeface="PT Sans" panose="020B0503020203020204" pitchFamily="34" charset="0"/>
              </a:rPr>
              <a:t>Taylor Trempealeau Vernon Vilas or Walworth Wisconsin County</a:t>
            </a:r>
            <a:endParaRPr lang="de-AT" sz="7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9" name="rhyme time">
            <a:hlinkClick r:id="" action="ppaction://media"/>
            <a:extLst>
              <a:ext uri="{FF2B5EF4-FFF2-40B4-BE49-F238E27FC236}">
                <a16:creationId xmlns:a16="http://schemas.microsoft.com/office/drawing/2014/main" id="{9E9063AA-B8A9-4791-86E0-82BFDBA2B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4" y="152877"/>
            <a:ext cx="468313" cy="468313"/>
          </a:xfrm>
          <a:prstGeom prst="rect">
            <a:avLst/>
          </a:prstGeom>
        </p:spPr>
      </p:pic>
      <p:pic>
        <p:nvPicPr>
          <p:cNvPr id="4" name="Picture 3" descr="A qr code with different colored text&#10;&#10;Description automatically generated">
            <a:extLst>
              <a:ext uri="{FF2B5EF4-FFF2-40B4-BE49-F238E27FC236}">
                <a16:creationId xmlns:a16="http://schemas.microsoft.com/office/drawing/2014/main" id="{DD11674B-2A03-36C9-B1F3-0F35C1604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25965"/>
            <a:ext cx="3271876" cy="1520817"/>
          </a:xfrm>
          <a:prstGeom prst="rect">
            <a:avLst/>
          </a:prstGeom>
        </p:spPr>
      </p:pic>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457200" y="361855"/>
            <a:ext cx="11635273" cy="1169551"/>
          </a:xfrm>
          <a:prstGeom prst="rect">
            <a:avLst/>
          </a:prstGeom>
          <a:noFill/>
        </p:spPr>
        <p:txBody>
          <a:bodyPr wrap="square" rtlCol="0">
            <a:spAutoFit/>
          </a:bodyPr>
          <a:lstStyle/>
          <a:p>
            <a:pPr algn="ctr">
              <a:buFontTx/>
              <a:buNone/>
            </a:pPr>
            <a:r>
              <a:rPr lang="en-US" altLang="en-US" sz="3500" dirty="0">
                <a:solidFill>
                  <a:schemeClr val="bg1"/>
                </a:solidFill>
              </a:rPr>
              <a:t>Category 3, $800 Answer, </a:t>
            </a:r>
          </a:p>
          <a:p>
            <a:pPr algn="ctr">
              <a:buFontTx/>
              <a:buNone/>
            </a:pPr>
            <a:endParaRPr lang="de-AT" sz="3500"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5" name="TextBox 4">
            <a:extLst>
              <a:ext uri="{FF2B5EF4-FFF2-40B4-BE49-F238E27FC236}">
                <a16:creationId xmlns:a16="http://schemas.microsoft.com/office/drawing/2014/main" id="{E39AE862-467A-0849-4F71-C2C07C9583D2}"/>
              </a:ext>
            </a:extLst>
          </p:cNvPr>
          <p:cNvSpPr txBox="1"/>
          <p:nvPr/>
        </p:nvSpPr>
        <p:spPr>
          <a:xfrm>
            <a:off x="-4230" y="946630"/>
            <a:ext cx="12196230" cy="4247317"/>
          </a:xfrm>
          <a:prstGeom prst="rect">
            <a:avLst/>
          </a:prstGeom>
          <a:noFill/>
        </p:spPr>
        <p:txBody>
          <a:bodyPr wrap="square" rtlCol="0">
            <a:spAutoFit/>
          </a:bodyPr>
          <a:lstStyle/>
          <a:p>
            <a:pPr algn="ctr"/>
            <a:r>
              <a:rPr lang="en-US" sz="4500" dirty="0">
                <a:highlight>
                  <a:srgbClr val="E6E6E6"/>
                </a:highlight>
              </a:rPr>
              <a:t>You can use these statistics on 80 percent of mean income for Wisconsin Counties to prove you qualify for up to $8,000 in a Rebate for a Heat Pump that works down to 40 degrees below zero, doubles as an air conditioner and lowers your heating and cooling bills immediately</a:t>
            </a:r>
            <a:r>
              <a:rPr lang="en-US" sz="4000" dirty="0">
                <a:highlight>
                  <a:srgbClr val="E6E6E6"/>
                </a:highlight>
              </a:rPr>
              <a:t>. </a:t>
            </a:r>
          </a:p>
        </p:txBody>
      </p:sp>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427651" y="489064"/>
            <a:ext cx="11336693" cy="5093702"/>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marL="0" indent="0" algn="ctr">
              <a:buFontTx/>
              <a:buNone/>
            </a:pPr>
            <a:r>
              <a:rPr lang="en-US" altLang="en-US" sz="7000" dirty="0">
                <a:solidFill>
                  <a:schemeClr val="bg1"/>
                </a:solidFill>
              </a:rPr>
              <a:t>Category 3, $800 How do you use these statistics on 80 percent of mean income for Wisconsin Counties?</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36790" y="233567"/>
            <a:ext cx="11634803" cy="1169551"/>
          </a:xfrm>
          <a:prstGeom prst="rect">
            <a:avLst/>
          </a:prstGeom>
          <a:noFill/>
        </p:spPr>
        <p:txBody>
          <a:bodyPr wrap="square" rtlCol="0">
            <a:spAutoFit/>
          </a:bodyPr>
          <a:lstStyle/>
          <a:p>
            <a:pPr algn="ctr">
              <a:buFontTx/>
              <a:buNone/>
            </a:pPr>
            <a:r>
              <a:rPr lang="en-US" altLang="en-US" sz="3500" dirty="0">
                <a:solidFill>
                  <a:schemeClr val="bg1"/>
                </a:solidFill>
              </a:rPr>
              <a:t>Category 3, $1,000 Answer, </a:t>
            </a:r>
          </a:p>
          <a:p>
            <a:pPr algn="ctr">
              <a:buFontTx/>
              <a:buNone/>
            </a:pPr>
            <a:endParaRPr lang="en-US" altLang="en-US" sz="3500" dirty="0">
              <a:solidFill>
                <a:schemeClr val="bg1"/>
              </a:solidFill>
            </a:endParaRP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264C4501-74ED-0E0B-5C81-EB294BB59B3D}"/>
              </a:ext>
            </a:extLst>
          </p:cNvPr>
          <p:cNvSpPr txBox="1"/>
          <p:nvPr/>
        </p:nvSpPr>
        <p:spPr>
          <a:xfrm>
            <a:off x="202634" y="787598"/>
            <a:ext cx="11634802" cy="4708981"/>
          </a:xfrm>
          <a:prstGeom prst="rect">
            <a:avLst/>
          </a:prstGeom>
          <a:noFill/>
        </p:spPr>
        <p:txBody>
          <a:bodyPr wrap="square" rtlCol="0">
            <a:spAutoFit/>
          </a:bodyPr>
          <a:lstStyle/>
          <a:p>
            <a:pPr algn="ctr"/>
            <a:r>
              <a:rPr lang="en-US" sz="5800" dirty="0">
                <a:highlight>
                  <a:srgbClr val="E6E6E6"/>
                </a:highlight>
              </a:rPr>
              <a:t>Focus on Energy applications for Heat Pump Rebates in Wisconsin later this fall will be available at https://focusonenergy.com/home-energy-rebates </a:t>
            </a:r>
          </a:p>
        </p:txBody>
      </p:sp>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50716" y="1029349"/>
            <a:ext cx="11890567" cy="5016758"/>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3, $1,000 Question, </a:t>
            </a:r>
          </a:p>
          <a:p>
            <a:pPr algn="ctr"/>
            <a:r>
              <a:rPr lang="en-US"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website for Focus on Energy applications for Heat Pump Rebates in Wisconsin available later this fall?	</a:t>
            </a:r>
            <a:r>
              <a:rPr lang="en-US" sz="8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511625" y="118541"/>
            <a:ext cx="11168743" cy="1169551"/>
          </a:xfrm>
          <a:prstGeom prst="rect">
            <a:avLst/>
          </a:prstGeom>
          <a:noFill/>
        </p:spPr>
        <p:txBody>
          <a:bodyPr wrap="square" rtlCol="0">
            <a:spAutoFit/>
          </a:bodyPr>
          <a:lstStyle/>
          <a:p>
            <a:pPr algn="ctr"/>
            <a:r>
              <a:rPr lang="en-US" altLang="en-US" sz="3500" dirty="0">
                <a:solidFill>
                  <a:schemeClr val="bg1"/>
                </a:solidFill>
              </a:rPr>
              <a:t>Category 4, $200 Answer, </a:t>
            </a:r>
          </a:p>
          <a:p>
            <a:pPr algn="ctr"/>
            <a:endParaRPr lang="en-US" altLang="en-US" sz="3500" dirty="0">
              <a:solidFill>
                <a:schemeClr val="bg1"/>
              </a:solidFill>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10" name="TextBox 9">
            <a:extLst>
              <a:ext uri="{FF2B5EF4-FFF2-40B4-BE49-F238E27FC236}">
                <a16:creationId xmlns:a16="http://schemas.microsoft.com/office/drawing/2014/main" id="{0F57437E-292B-E6AB-5923-73EC979C2EAC}"/>
              </a:ext>
            </a:extLst>
          </p:cNvPr>
          <p:cNvSpPr txBox="1"/>
          <p:nvPr/>
        </p:nvSpPr>
        <p:spPr>
          <a:xfrm>
            <a:off x="202634" y="816906"/>
            <a:ext cx="12017828" cy="4396268"/>
          </a:xfrm>
          <a:prstGeom prst="rect">
            <a:avLst/>
          </a:prstGeom>
          <a:noFill/>
        </p:spPr>
        <p:txBody>
          <a:bodyPr wrap="square">
            <a:spAutoFit/>
          </a:bodyPr>
          <a:lstStyle/>
          <a:p>
            <a:pPr marL="342900" marR="342900" algn="ctr" fontAlgn="base">
              <a:lnSpc>
                <a:spcPct val="115000"/>
              </a:lnSpc>
              <a:spcBef>
                <a:spcPts val="0"/>
              </a:spcBef>
              <a:spcAft>
                <a:spcPts val="0"/>
              </a:spcAft>
            </a:pPr>
            <a:r>
              <a:rPr lang="en-US" sz="3500" kern="0" dirty="0">
                <a:solidFill>
                  <a:srgbClr val="252832"/>
                </a:solidFill>
                <a:effectLst/>
                <a:highlight>
                  <a:srgbClr val="E6E6E6"/>
                </a:highlight>
                <a:latin typeface="inherit"/>
                <a:ea typeface="Times New Roman" panose="02020603050405020304" pitchFamily="18" charset="0"/>
                <a:cs typeface="Times New Roman" panose="02020603050405020304" pitchFamily="18" charset="0"/>
              </a:rPr>
              <a:t>Residents Against Wood Smoke Emission Particulates is providing these statistics on 80 percent of mean income for Wisconsin Counties to make it easy for you to switch from indoor residential wood burning or other polluting home energy methods to this clean energy alternative of Heat Pumps at little or no cost to you because of Wisconsin Heat Pump Rebates starting this fall. </a:t>
            </a:r>
            <a:endParaRPr lang="en-US" sz="3500" kern="100" dirty="0">
              <a:effectLst/>
              <a:highlight>
                <a:srgbClr val="E6E6E6"/>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50717" y="554379"/>
            <a:ext cx="11890567" cy="5401479"/>
          </a:xfrm>
          <a:prstGeom prst="rect">
            <a:avLst/>
          </a:prstGeom>
          <a:noFill/>
        </p:spPr>
        <p:txBody>
          <a:bodyPr wrap="square" rtlCol="0">
            <a:spAutoFit/>
          </a:bodyPr>
          <a:lstStyle/>
          <a:p>
            <a:pPr algn="ctr"/>
            <a:r>
              <a:rPr lang="de-AT" sz="4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r>
              <a:rPr lang="en-US" altLang="en-US" sz="5000" dirty="0">
                <a:solidFill>
                  <a:schemeClr val="bg1"/>
                </a:solidFill>
              </a:rPr>
              <a:t>Category 4, $200 Question, Why is Residents Against Wood Smoke Emission Particulates providing these statistics on 80 percent mean income for Wisconsin Counties to you? </a:t>
            </a:r>
          </a:p>
          <a:p>
            <a:r>
              <a:rPr lang="en-US" altLang="en-US" sz="5000" dirty="0">
                <a:solidFill>
                  <a:schemeClr val="bg1"/>
                </a:solidFill>
              </a:rPr>
              <a:t>Double Jeopardy if no action is taken to </a:t>
            </a:r>
          </a:p>
          <a:p>
            <a:r>
              <a:rPr lang="en-US" altLang="en-US" sz="5000" dirty="0">
                <a:solidFill>
                  <a:schemeClr val="bg1"/>
                </a:solidFill>
              </a:rPr>
              <a:t>stop wood burning.</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61963" y="233567"/>
            <a:ext cx="11868068" cy="1323439"/>
          </a:xfrm>
          <a:prstGeom prst="rect">
            <a:avLst/>
          </a:prstGeom>
          <a:noFill/>
        </p:spPr>
        <p:txBody>
          <a:bodyPr wrap="square" rtlCol="0">
            <a:spAutoFit/>
          </a:bodyPr>
          <a:lstStyle/>
          <a:p>
            <a:pPr algn="ctr">
              <a:spcBef>
                <a:spcPct val="50000"/>
              </a:spcBef>
              <a:defRPr/>
            </a:pPr>
            <a:r>
              <a:rPr lang="en-US" altLang="en-US" sz="3200" dirty="0">
                <a:solidFill>
                  <a:schemeClr val="bg1"/>
                </a:solidFill>
              </a:rPr>
              <a:t>Category 4, $400 Answer, </a:t>
            </a:r>
          </a:p>
          <a:p>
            <a:pPr algn="ctr">
              <a:spcBef>
                <a:spcPct val="50000"/>
              </a:spcBef>
              <a:defRPr/>
            </a:pPr>
            <a:endParaRPr lang="en-US" altLang="en-US" sz="3200" dirty="0">
              <a:solidFill>
                <a:schemeClr val="bg1"/>
              </a:solidFill>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403D5E79-4EEA-79B6-00BF-657B608A3AAE}"/>
              </a:ext>
            </a:extLst>
          </p:cNvPr>
          <p:cNvGraphicFramePr>
            <a:graphicFrameLocks noGrp="1"/>
          </p:cNvGraphicFramePr>
          <p:nvPr>
            <p:extLst>
              <p:ext uri="{D42A27DB-BD31-4B8C-83A1-F6EECF244321}">
                <p14:modId xmlns:p14="http://schemas.microsoft.com/office/powerpoint/2010/main" val="1465841252"/>
              </p:ext>
            </p:extLst>
          </p:nvPr>
        </p:nvGraphicFramePr>
        <p:xfrm>
          <a:off x="1155440" y="1128365"/>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63490618"/>
                    </a:ext>
                  </a:extLst>
                </a:gridCol>
                <a:gridCol w="1314450">
                  <a:extLst>
                    <a:ext uri="{9D8B030D-6E8A-4147-A177-3AD203B41FA5}">
                      <a16:colId xmlns:a16="http://schemas.microsoft.com/office/drawing/2014/main" val="2216719544"/>
                    </a:ext>
                  </a:extLst>
                </a:gridCol>
                <a:gridCol w="1314450">
                  <a:extLst>
                    <a:ext uri="{9D8B030D-6E8A-4147-A177-3AD203B41FA5}">
                      <a16:colId xmlns:a16="http://schemas.microsoft.com/office/drawing/2014/main" val="4244010473"/>
                    </a:ext>
                  </a:extLst>
                </a:gridCol>
                <a:gridCol w="1314450">
                  <a:extLst>
                    <a:ext uri="{9D8B030D-6E8A-4147-A177-3AD203B41FA5}">
                      <a16:colId xmlns:a16="http://schemas.microsoft.com/office/drawing/2014/main" val="1661096717"/>
                    </a:ext>
                  </a:extLst>
                </a:gridCol>
                <a:gridCol w="1314450">
                  <a:extLst>
                    <a:ext uri="{9D8B030D-6E8A-4147-A177-3AD203B41FA5}">
                      <a16:colId xmlns:a16="http://schemas.microsoft.com/office/drawing/2014/main" val="4035209077"/>
                    </a:ext>
                  </a:extLst>
                </a:gridCol>
                <a:gridCol w="1314450">
                  <a:extLst>
                    <a:ext uri="{9D8B030D-6E8A-4147-A177-3AD203B41FA5}">
                      <a16:colId xmlns:a16="http://schemas.microsoft.com/office/drawing/2014/main" val="3357125526"/>
                    </a:ext>
                  </a:extLst>
                </a:gridCol>
                <a:gridCol w="1314450">
                  <a:extLst>
                    <a:ext uri="{9D8B030D-6E8A-4147-A177-3AD203B41FA5}">
                      <a16:colId xmlns:a16="http://schemas.microsoft.com/office/drawing/2014/main" val="1608193341"/>
                    </a:ext>
                  </a:extLst>
                </a:gridCol>
                <a:gridCol w="1314450">
                  <a:extLst>
                    <a:ext uri="{9D8B030D-6E8A-4147-A177-3AD203B41FA5}">
                      <a16:colId xmlns:a16="http://schemas.microsoft.com/office/drawing/2014/main" val="11352273"/>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3091163"/>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08261068"/>
                  </a:ext>
                </a:extLst>
              </a:tr>
            </a:tbl>
          </a:graphicData>
        </a:graphic>
      </p:graphicFrame>
      <p:sp>
        <p:nvSpPr>
          <p:cNvPr id="5" name="TextBox 4">
            <a:extLst>
              <a:ext uri="{FF2B5EF4-FFF2-40B4-BE49-F238E27FC236}">
                <a16:creationId xmlns:a16="http://schemas.microsoft.com/office/drawing/2014/main" id="{97365EB7-3469-382B-C890-45C87575670C}"/>
              </a:ext>
            </a:extLst>
          </p:cNvPr>
          <p:cNvSpPr txBox="1"/>
          <p:nvPr/>
        </p:nvSpPr>
        <p:spPr>
          <a:xfrm>
            <a:off x="1063690" y="2989164"/>
            <a:ext cx="7613879" cy="1015663"/>
          </a:xfrm>
          <a:prstGeom prst="rect">
            <a:avLst/>
          </a:prstGeom>
          <a:noFill/>
        </p:spPr>
        <p:txBody>
          <a:bodyPr wrap="none" rtlCol="0">
            <a:spAutoFit/>
          </a:bodyPr>
          <a:lstStyle/>
          <a:p>
            <a:r>
              <a:rPr lang="en-US" sz="6000" dirty="0">
                <a:highlight>
                  <a:srgbClr val="E6E6E6"/>
                </a:highlight>
              </a:rPr>
              <a:t>Pepin County Wisconsin</a:t>
            </a:r>
          </a:p>
        </p:txBody>
      </p:sp>
      <p:graphicFrame>
        <p:nvGraphicFramePr>
          <p:cNvPr id="7" name="Table 6">
            <a:extLst>
              <a:ext uri="{FF2B5EF4-FFF2-40B4-BE49-F238E27FC236}">
                <a16:creationId xmlns:a16="http://schemas.microsoft.com/office/drawing/2014/main" id="{0F92E195-0F78-7A61-F35D-F4AF64F4C178}"/>
              </a:ext>
            </a:extLst>
          </p:cNvPr>
          <p:cNvGraphicFramePr>
            <a:graphicFrameLocks noGrp="1"/>
          </p:cNvGraphicFramePr>
          <p:nvPr>
            <p:extLst>
              <p:ext uri="{D42A27DB-BD31-4B8C-83A1-F6EECF244321}">
                <p14:modId xmlns:p14="http://schemas.microsoft.com/office/powerpoint/2010/main" val="3327631655"/>
              </p:ext>
            </p:extLst>
          </p:nvPr>
        </p:nvGraphicFramePr>
        <p:xfrm>
          <a:off x="1155440" y="1869923"/>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2324276419"/>
                    </a:ext>
                  </a:extLst>
                </a:gridCol>
                <a:gridCol w="1168400">
                  <a:extLst>
                    <a:ext uri="{9D8B030D-6E8A-4147-A177-3AD203B41FA5}">
                      <a16:colId xmlns:a16="http://schemas.microsoft.com/office/drawing/2014/main" val="950970935"/>
                    </a:ext>
                  </a:extLst>
                </a:gridCol>
                <a:gridCol w="1168400">
                  <a:extLst>
                    <a:ext uri="{9D8B030D-6E8A-4147-A177-3AD203B41FA5}">
                      <a16:colId xmlns:a16="http://schemas.microsoft.com/office/drawing/2014/main" val="1304721781"/>
                    </a:ext>
                  </a:extLst>
                </a:gridCol>
                <a:gridCol w="1168400">
                  <a:extLst>
                    <a:ext uri="{9D8B030D-6E8A-4147-A177-3AD203B41FA5}">
                      <a16:colId xmlns:a16="http://schemas.microsoft.com/office/drawing/2014/main" val="3495766091"/>
                    </a:ext>
                  </a:extLst>
                </a:gridCol>
                <a:gridCol w="1168400">
                  <a:extLst>
                    <a:ext uri="{9D8B030D-6E8A-4147-A177-3AD203B41FA5}">
                      <a16:colId xmlns:a16="http://schemas.microsoft.com/office/drawing/2014/main" val="1161949006"/>
                    </a:ext>
                  </a:extLst>
                </a:gridCol>
                <a:gridCol w="1168400">
                  <a:extLst>
                    <a:ext uri="{9D8B030D-6E8A-4147-A177-3AD203B41FA5}">
                      <a16:colId xmlns:a16="http://schemas.microsoft.com/office/drawing/2014/main" val="3791304220"/>
                    </a:ext>
                  </a:extLst>
                </a:gridCol>
                <a:gridCol w="1168400">
                  <a:extLst>
                    <a:ext uri="{9D8B030D-6E8A-4147-A177-3AD203B41FA5}">
                      <a16:colId xmlns:a16="http://schemas.microsoft.com/office/drawing/2014/main" val="3324752670"/>
                    </a:ext>
                  </a:extLst>
                </a:gridCol>
                <a:gridCol w="1168400">
                  <a:extLst>
                    <a:ext uri="{9D8B030D-6E8A-4147-A177-3AD203B41FA5}">
                      <a16:colId xmlns:a16="http://schemas.microsoft.com/office/drawing/2014/main" val="3491834957"/>
                    </a:ext>
                  </a:extLst>
                </a:gridCol>
                <a:gridCol w="1168400">
                  <a:extLst>
                    <a:ext uri="{9D8B030D-6E8A-4147-A177-3AD203B41FA5}">
                      <a16:colId xmlns:a16="http://schemas.microsoft.com/office/drawing/2014/main" val="2952250236"/>
                    </a:ext>
                  </a:extLst>
                </a:gridCol>
              </a:tblGrid>
              <a:tr h="702496">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49,850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57,000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64,100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71,200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76,900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82,600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88,300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94,000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679880619"/>
                  </a:ext>
                </a:extLst>
              </a:tr>
            </a:tbl>
          </a:graphicData>
        </a:graphic>
      </p:graphicFrame>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50716" y="524991"/>
            <a:ext cx="11773806" cy="5124480"/>
          </a:xfrm>
          <a:prstGeom prst="rect">
            <a:avLst/>
          </a:prstGeom>
          <a:noFill/>
        </p:spPr>
        <p:txBody>
          <a:bodyPr wrap="square" rtlCol="0">
            <a:spAutoFit/>
          </a:bodyPr>
          <a:lstStyle/>
          <a:p>
            <a:pPr algn="ctr"/>
            <a:r>
              <a:rPr lang="en-US" sz="8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$400 Question, What is Pepin County Wisconsin?</a:t>
            </a:r>
            <a:endParaRPr lang="de-AT" sz="8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FA6BDCE4-4EB8-F6FE-865E-7FE44002CAF1}"/>
              </a:ext>
            </a:extLst>
          </p:cNvPr>
          <p:cNvPicPr>
            <a:picLocks noChangeAspect="1"/>
          </p:cNvPicPr>
          <p:nvPr/>
        </p:nvPicPr>
        <p:blipFill>
          <a:blip r:embed="rId3"/>
          <a:stretch>
            <a:fillRect/>
          </a:stretch>
        </p:blipFill>
        <p:spPr>
          <a:xfrm>
            <a:off x="8668370" y="234884"/>
            <a:ext cx="3267739" cy="1524132"/>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323461" y="233567"/>
            <a:ext cx="11868539" cy="1015663"/>
          </a:xfrm>
          <a:prstGeom prst="rect">
            <a:avLst/>
          </a:prstGeom>
          <a:noFill/>
        </p:spPr>
        <p:txBody>
          <a:bodyPr wrap="square" rtlCol="0">
            <a:spAutoFit/>
          </a:bodyPr>
          <a:lstStyle/>
          <a:p>
            <a:pPr algn="ctr">
              <a:buFontTx/>
              <a:buNone/>
            </a:pPr>
            <a:r>
              <a:rPr lang="en-US" altLang="en-US" sz="3000" dirty="0">
                <a:solidFill>
                  <a:schemeClr val="bg1"/>
                </a:solidFill>
              </a:rPr>
              <a:t>Category 4, $600 Answer, </a:t>
            </a:r>
          </a:p>
          <a:p>
            <a:pPr algn="ctr">
              <a:buFontTx/>
              <a:buNone/>
            </a:pPr>
            <a:endParaRPr lang="en-US" altLang="en-US" sz="3000" dirty="0">
              <a:solidFill>
                <a:schemeClr val="bg1"/>
              </a:solidFill>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B333674A-AF6C-F9E0-72B0-7756ADD1F1B7}"/>
              </a:ext>
            </a:extLst>
          </p:cNvPr>
          <p:cNvGraphicFramePr>
            <a:graphicFrameLocks noGrp="1"/>
          </p:cNvGraphicFramePr>
          <p:nvPr>
            <p:extLst>
              <p:ext uri="{D42A27DB-BD31-4B8C-83A1-F6EECF244321}">
                <p14:modId xmlns:p14="http://schemas.microsoft.com/office/powerpoint/2010/main" val="4017686691"/>
              </p:ext>
            </p:extLst>
          </p:nvPr>
        </p:nvGraphicFramePr>
        <p:xfrm>
          <a:off x="1080796" y="980907"/>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047782777"/>
                    </a:ext>
                  </a:extLst>
                </a:gridCol>
                <a:gridCol w="1314450">
                  <a:extLst>
                    <a:ext uri="{9D8B030D-6E8A-4147-A177-3AD203B41FA5}">
                      <a16:colId xmlns:a16="http://schemas.microsoft.com/office/drawing/2014/main" val="1783515071"/>
                    </a:ext>
                  </a:extLst>
                </a:gridCol>
                <a:gridCol w="1314450">
                  <a:extLst>
                    <a:ext uri="{9D8B030D-6E8A-4147-A177-3AD203B41FA5}">
                      <a16:colId xmlns:a16="http://schemas.microsoft.com/office/drawing/2014/main" val="3838645856"/>
                    </a:ext>
                  </a:extLst>
                </a:gridCol>
                <a:gridCol w="1314450">
                  <a:extLst>
                    <a:ext uri="{9D8B030D-6E8A-4147-A177-3AD203B41FA5}">
                      <a16:colId xmlns:a16="http://schemas.microsoft.com/office/drawing/2014/main" val="3518045821"/>
                    </a:ext>
                  </a:extLst>
                </a:gridCol>
                <a:gridCol w="1314450">
                  <a:extLst>
                    <a:ext uri="{9D8B030D-6E8A-4147-A177-3AD203B41FA5}">
                      <a16:colId xmlns:a16="http://schemas.microsoft.com/office/drawing/2014/main" val="116701973"/>
                    </a:ext>
                  </a:extLst>
                </a:gridCol>
                <a:gridCol w="1314450">
                  <a:extLst>
                    <a:ext uri="{9D8B030D-6E8A-4147-A177-3AD203B41FA5}">
                      <a16:colId xmlns:a16="http://schemas.microsoft.com/office/drawing/2014/main" val="1194952719"/>
                    </a:ext>
                  </a:extLst>
                </a:gridCol>
                <a:gridCol w="1314450">
                  <a:extLst>
                    <a:ext uri="{9D8B030D-6E8A-4147-A177-3AD203B41FA5}">
                      <a16:colId xmlns:a16="http://schemas.microsoft.com/office/drawing/2014/main" val="3476889353"/>
                    </a:ext>
                  </a:extLst>
                </a:gridCol>
                <a:gridCol w="1314450">
                  <a:extLst>
                    <a:ext uri="{9D8B030D-6E8A-4147-A177-3AD203B41FA5}">
                      <a16:colId xmlns:a16="http://schemas.microsoft.com/office/drawing/2014/main" val="511930173"/>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2110080"/>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437483227"/>
                  </a:ext>
                </a:extLst>
              </a:tr>
            </a:tbl>
          </a:graphicData>
        </a:graphic>
      </p:graphicFrame>
      <p:sp>
        <p:nvSpPr>
          <p:cNvPr id="6" name="TextBox 5">
            <a:extLst>
              <a:ext uri="{FF2B5EF4-FFF2-40B4-BE49-F238E27FC236}">
                <a16:creationId xmlns:a16="http://schemas.microsoft.com/office/drawing/2014/main" id="{BC17AF11-D5A5-ADDC-A553-419B303638FA}"/>
              </a:ext>
            </a:extLst>
          </p:cNvPr>
          <p:cNvSpPr txBox="1"/>
          <p:nvPr/>
        </p:nvSpPr>
        <p:spPr>
          <a:xfrm>
            <a:off x="983554" y="2822141"/>
            <a:ext cx="10280891" cy="2169825"/>
          </a:xfrm>
          <a:prstGeom prst="rect">
            <a:avLst/>
          </a:prstGeom>
          <a:noFill/>
        </p:spPr>
        <p:txBody>
          <a:bodyPr wrap="none" rtlCol="0">
            <a:spAutoFit/>
          </a:bodyPr>
          <a:lstStyle/>
          <a:p>
            <a:r>
              <a:rPr lang="en-US" sz="4500" dirty="0">
                <a:highlight>
                  <a:srgbClr val="E6E6E6"/>
                </a:highlight>
              </a:rPr>
              <a:t>Pierce County Wisconsin is part of the </a:t>
            </a:r>
          </a:p>
          <a:p>
            <a:r>
              <a:rPr lang="en-US" sz="4500" dirty="0">
                <a:highlight>
                  <a:srgbClr val="E6E6E6"/>
                </a:highlight>
              </a:rPr>
              <a:t>Minneapolis-St. Paul-Bloomington, MN-WI </a:t>
            </a:r>
          </a:p>
          <a:p>
            <a:r>
              <a:rPr lang="en-US" sz="4500" dirty="0">
                <a:highlight>
                  <a:srgbClr val="E6E6E6"/>
                </a:highlight>
              </a:rPr>
              <a:t>HUD Metro Fair Market Rents FMR Area. </a:t>
            </a:r>
          </a:p>
        </p:txBody>
      </p:sp>
      <p:graphicFrame>
        <p:nvGraphicFramePr>
          <p:cNvPr id="7" name="Table 6">
            <a:extLst>
              <a:ext uri="{FF2B5EF4-FFF2-40B4-BE49-F238E27FC236}">
                <a16:creationId xmlns:a16="http://schemas.microsoft.com/office/drawing/2014/main" id="{A43EE555-1521-2721-FF54-F458F7D0B8B2}"/>
              </a:ext>
            </a:extLst>
          </p:cNvPr>
          <p:cNvGraphicFramePr>
            <a:graphicFrameLocks noGrp="1"/>
          </p:cNvGraphicFramePr>
          <p:nvPr>
            <p:extLst>
              <p:ext uri="{D42A27DB-BD31-4B8C-83A1-F6EECF244321}">
                <p14:modId xmlns:p14="http://schemas.microsoft.com/office/powerpoint/2010/main" val="3149320382"/>
              </p:ext>
            </p:extLst>
          </p:nvPr>
        </p:nvGraphicFramePr>
        <p:xfrm>
          <a:off x="1080796" y="1732706"/>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313008735"/>
                    </a:ext>
                  </a:extLst>
                </a:gridCol>
                <a:gridCol w="1168400">
                  <a:extLst>
                    <a:ext uri="{9D8B030D-6E8A-4147-A177-3AD203B41FA5}">
                      <a16:colId xmlns:a16="http://schemas.microsoft.com/office/drawing/2014/main" val="4224621442"/>
                    </a:ext>
                  </a:extLst>
                </a:gridCol>
                <a:gridCol w="1168400">
                  <a:extLst>
                    <a:ext uri="{9D8B030D-6E8A-4147-A177-3AD203B41FA5}">
                      <a16:colId xmlns:a16="http://schemas.microsoft.com/office/drawing/2014/main" val="2457371976"/>
                    </a:ext>
                  </a:extLst>
                </a:gridCol>
                <a:gridCol w="1168400">
                  <a:extLst>
                    <a:ext uri="{9D8B030D-6E8A-4147-A177-3AD203B41FA5}">
                      <a16:colId xmlns:a16="http://schemas.microsoft.com/office/drawing/2014/main" val="3588082949"/>
                    </a:ext>
                  </a:extLst>
                </a:gridCol>
                <a:gridCol w="1168400">
                  <a:extLst>
                    <a:ext uri="{9D8B030D-6E8A-4147-A177-3AD203B41FA5}">
                      <a16:colId xmlns:a16="http://schemas.microsoft.com/office/drawing/2014/main" val="3398320956"/>
                    </a:ext>
                  </a:extLst>
                </a:gridCol>
                <a:gridCol w="1168400">
                  <a:extLst>
                    <a:ext uri="{9D8B030D-6E8A-4147-A177-3AD203B41FA5}">
                      <a16:colId xmlns:a16="http://schemas.microsoft.com/office/drawing/2014/main" val="642794523"/>
                    </a:ext>
                  </a:extLst>
                </a:gridCol>
                <a:gridCol w="1168400">
                  <a:extLst>
                    <a:ext uri="{9D8B030D-6E8A-4147-A177-3AD203B41FA5}">
                      <a16:colId xmlns:a16="http://schemas.microsoft.com/office/drawing/2014/main" val="2300347971"/>
                    </a:ext>
                  </a:extLst>
                </a:gridCol>
                <a:gridCol w="1168400">
                  <a:extLst>
                    <a:ext uri="{9D8B030D-6E8A-4147-A177-3AD203B41FA5}">
                      <a16:colId xmlns:a16="http://schemas.microsoft.com/office/drawing/2014/main" val="1464152247"/>
                    </a:ext>
                  </a:extLst>
                </a:gridCol>
                <a:gridCol w="1168400">
                  <a:extLst>
                    <a:ext uri="{9D8B030D-6E8A-4147-A177-3AD203B41FA5}">
                      <a16:colId xmlns:a16="http://schemas.microsoft.com/office/drawing/2014/main" val="815195803"/>
                    </a:ext>
                  </a:extLst>
                </a:gridCol>
              </a:tblGrid>
              <a:tr h="795802">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68,500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78,250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88,050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97,800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105,650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113,450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121,300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129,100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613319714"/>
                  </a:ext>
                </a:extLst>
              </a:tr>
            </a:tbl>
          </a:graphicData>
        </a:graphic>
      </p:graphicFrame>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0" y="1007012"/>
            <a:ext cx="12041284" cy="4016484"/>
          </a:xfrm>
          <a:prstGeom prst="rect">
            <a:avLst/>
          </a:prstGeom>
          <a:noFill/>
        </p:spPr>
        <p:txBody>
          <a:bodyPr wrap="square" rtlCol="0">
            <a:spAutoFit/>
          </a:bodyPr>
          <a:lstStyle/>
          <a:p>
            <a:pPr algn="ctr"/>
            <a:r>
              <a:rPr lang="en-US" sz="8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$600 Question, What is Pierce County Wisconsin?</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TextBox 3">
            <a:extLst>
              <a:ext uri="{FF2B5EF4-FFF2-40B4-BE49-F238E27FC236}">
                <a16:creationId xmlns:a16="http://schemas.microsoft.com/office/drawing/2014/main" id="{F99B1A20-2639-4F29-EA6C-2C7A1108748D}"/>
              </a:ext>
            </a:extLst>
          </p:cNvPr>
          <p:cNvSpPr txBox="1"/>
          <p:nvPr/>
        </p:nvSpPr>
        <p:spPr>
          <a:xfrm>
            <a:off x="320823" y="628761"/>
            <a:ext cx="11871177" cy="892552"/>
          </a:xfrm>
          <a:prstGeom prst="rect">
            <a:avLst/>
          </a:prstGeom>
          <a:noFill/>
        </p:spPr>
        <p:txBody>
          <a:bodyPr wrap="square">
            <a:spAutoFit/>
          </a:bodyPr>
          <a:lstStyle/>
          <a:p>
            <a:pPr algn="ctr"/>
            <a:r>
              <a:rPr lang="en-US" altLang="en-US" sz="2600" dirty="0">
                <a:solidFill>
                  <a:schemeClr val="bg1"/>
                </a:solidFill>
              </a:rPr>
              <a:t>Category 4, $800 Answer, </a:t>
            </a:r>
          </a:p>
          <a:p>
            <a:pPr algn="ctr"/>
            <a:endParaRPr lang="en-US" altLang="en-US" sz="2600" dirty="0">
              <a:solidFill>
                <a:schemeClr val="bg1"/>
              </a:solidFill>
            </a:endParaRPr>
          </a:p>
        </p:txBody>
      </p:sp>
      <p:graphicFrame>
        <p:nvGraphicFramePr>
          <p:cNvPr id="2" name="Table 1">
            <a:extLst>
              <a:ext uri="{FF2B5EF4-FFF2-40B4-BE49-F238E27FC236}">
                <a16:creationId xmlns:a16="http://schemas.microsoft.com/office/drawing/2014/main" id="{743F2F1C-05AF-436A-6A44-327C9E0FD709}"/>
              </a:ext>
            </a:extLst>
          </p:cNvPr>
          <p:cNvGraphicFramePr>
            <a:graphicFrameLocks noGrp="1"/>
          </p:cNvGraphicFramePr>
          <p:nvPr>
            <p:extLst>
              <p:ext uri="{D42A27DB-BD31-4B8C-83A1-F6EECF244321}">
                <p14:modId xmlns:p14="http://schemas.microsoft.com/office/powerpoint/2010/main" val="3064550956"/>
              </p:ext>
            </p:extLst>
          </p:nvPr>
        </p:nvGraphicFramePr>
        <p:xfrm>
          <a:off x="998611" y="1355421"/>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433718201"/>
                    </a:ext>
                  </a:extLst>
                </a:gridCol>
                <a:gridCol w="1314450">
                  <a:extLst>
                    <a:ext uri="{9D8B030D-6E8A-4147-A177-3AD203B41FA5}">
                      <a16:colId xmlns:a16="http://schemas.microsoft.com/office/drawing/2014/main" val="1552442338"/>
                    </a:ext>
                  </a:extLst>
                </a:gridCol>
                <a:gridCol w="1314450">
                  <a:extLst>
                    <a:ext uri="{9D8B030D-6E8A-4147-A177-3AD203B41FA5}">
                      <a16:colId xmlns:a16="http://schemas.microsoft.com/office/drawing/2014/main" val="2956194348"/>
                    </a:ext>
                  </a:extLst>
                </a:gridCol>
                <a:gridCol w="1314450">
                  <a:extLst>
                    <a:ext uri="{9D8B030D-6E8A-4147-A177-3AD203B41FA5}">
                      <a16:colId xmlns:a16="http://schemas.microsoft.com/office/drawing/2014/main" val="978817735"/>
                    </a:ext>
                  </a:extLst>
                </a:gridCol>
                <a:gridCol w="1314450">
                  <a:extLst>
                    <a:ext uri="{9D8B030D-6E8A-4147-A177-3AD203B41FA5}">
                      <a16:colId xmlns:a16="http://schemas.microsoft.com/office/drawing/2014/main" val="2703075783"/>
                    </a:ext>
                  </a:extLst>
                </a:gridCol>
                <a:gridCol w="1314450">
                  <a:extLst>
                    <a:ext uri="{9D8B030D-6E8A-4147-A177-3AD203B41FA5}">
                      <a16:colId xmlns:a16="http://schemas.microsoft.com/office/drawing/2014/main" val="2806711600"/>
                    </a:ext>
                  </a:extLst>
                </a:gridCol>
                <a:gridCol w="1314450">
                  <a:extLst>
                    <a:ext uri="{9D8B030D-6E8A-4147-A177-3AD203B41FA5}">
                      <a16:colId xmlns:a16="http://schemas.microsoft.com/office/drawing/2014/main" val="1697462721"/>
                    </a:ext>
                  </a:extLst>
                </a:gridCol>
                <a:gridCol w="1314450">
                  <a:extLst>
                    <a:ext uri="{9D8B030D-6E8A-4147-A177-3AD203B41FA5}">
                      <a16:colId xmlns:a16="http://schemas.microsoft.com/office/drawing/2014/main" val="1928296762"/>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6325000"/>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723404040"/>
                  </a:ext>
                </a:extLst>
              </a:tr>
            </a:tbl>
          </a:graphicData>
        </a:graphic>
      </p:graphicFrame>
      <p:sp>
        <p:nvSpPr>
          <p:cNvPr id="7" name="TextBox 6">
            <a:extLst>
              <a:ext uri="{FF2B5EF4-FFF2-40B4-BE49-F238E27FC236}">
                <a16:creationId xmlns:a16="http://schemas.microsoft.com/office/drawing/2014/main" id="{16BACCCC-5BE4-E192-A300-3C111622B8A8}"/>
              </a:ext>
            </a:extLst>
          </p:cNvPr>
          <p:cNvSpPr txBox="1"/>
          <p:nvPr/>
        </p:nvSpPr>
        <p:spPr>
          <a:xfrm>
            <a:off x="914635" y="3246282"/>
            <a:ext cx="10599576" cy="1015663"/>
          </a:xfrm>
          <a:prstGeom prst="rect">
            <a:avLst/>
          </a:prstGeom>
          <a:noFill/>
        </p:spPr>
        <p:txBody>
          <a:bodyPr wrap="square" rtlCol="0">
            <a:spAutoFit/>
          </a:bodyPr>
          <a:lstStyle/>
          <a:p>
            <a:r>
              <a:rPr lang="en-US" sz="6000" dirty="0">
                <a:highlight>
                  <a:srgbClr val="E6E6E6"/>
                </a:highlight>
              </a:rPr>
              <a:t>Polk County Wisconsin</a:t>
            </a:r>
          </a:p>
        </p:txBody>
      </p:sp>
      <p:graphicFrame>
        <p:nvGraphicFramePr>
          <p:cNvPr id="11" name="Table 10">
            <a:extLst>
              <a:ext uri="{FF2B5EF4-FFF2-40B4-BE49-F238E27FC236}">
                <a16:creationId xmlns:a16="http://schemas.microsoft.com/office/drawing/2014/main" id="{620CF309-54FB-DA1C-3308-F70B50F670ED}"/>
              </a:ext>
            </a:extLst>
          </p:cNvPr>
          <p:cNvGraphicFramePr>
            <a:graphicFrameLocks noGrp="1"/>
          </p:cNvGraphicFramePr>
          <p:nvPr>
            <p:extLst>
              <p:ext uri="{D42A27DB-BD31-4B8C-83A1-F6EECF244321}">
                <p14:modId xmlns:p14="http://schemas.microsoft.com/office/powerpoint/2010/main" val="1079149307"/>
              </p:ext>
            </p:extLst>
          </p:nvPr>
        </p:nvGraphicFramePr>
        <p:xfrm>
          <a:off x="998611" y="2178233"/>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603550357"/>
                    </a:ext>
                  </a:extLst>
                </a:gridCol>
                <a:gridCol w="1168400">
                  <a:extLst>
                    <a:ext uri="{9D8B030D-6E8A-4147-A177-3AD203B41FA5}">
                      <a16:colId xmlns:a16="http://schemas.microsoft.com/office/drawing/2014/main" val="2513003280"/>
                    </a:ext>
                  </a:extLst>
                </a:gridCol>
                <a:gridCol w="1168400">
                  <a:extLst>
                    <a:ext uri="{9D8B030D-6E8A-4147-A177-3AD203B41FA5}">
                      <a16:colId xmlns:a16="http://schemas.microsoft.com/office/drawing/2014/main" val="215668985"/>
                    </a:ext>
                  </a:extLst>
                </a:gridCol>
                <a:gridCol w="1168400">
                  <a:extLst>
                    <a:ext uri="{9D8B030D-6E8A-4147-A177-3AD203B41FA5}">
                      <a16:colId xmlns:a16="http://schemas.microsoft.com/office/drawing/2014/main" val="1937830847"/>
                    </a:ext>
                  </a:extLst>
                </a:gridCol>
                <a:gridCol w="1168400">
                  <a:extLst>
                    <a:ext uri="{9D8B030D-6E8A-4147-A177-3AD203B41FA5}">
                      <a16:colId xmlns:a16="http://schemas.microsoft.com/office/drawing/2014/main" val="3193035155"/>
                    </a:ext>
                  </a:extLst>
                </a:gridCol>
                <a:gridCol w="1168400">
                  <a:extLst>
                    <a:ext uri="{9D8B030D-6E8A-4147-A177-3AD203B41FA5}">
                      <a16:colId xmlns:a16="http://schemas.microsoft.com/office/drawing/2014/main" val="3909283161"/>
                    </a:ext>
                  </a:extLst>
                </a:gridCol>
                <a:gridCol w="1168400">
                  <a:extLst>
                    <a:ext uri="{9D8B030D-6E8A-4147-A177-3AD203B41FA5}">
                      <a16:colId xmlns:a16="http://schemas.microsoft.com/office/drawing/2014/main" val="2945297763"/>
                    </a:ext>
                  </a:extLst>
                </a:gridCol>
                <a:gridCol w="1168400">
                  <a:extLst>
                    <a:ext uri="{9D8B030D-6E8A-4147-A177-3AD203B41FA5}">
                      <a16:colId xmlns:a16="http://schemas.microsoft.com/office/drawing/2014/main" val="2012979000"/>
                    </a:ext>
                  </a:extLst>
                </a:gridCol>
                <a:gridCol w="1168400">
                  <a:extLst>
                    <a:ext uri="{9D8B030D-6E8A-4147-A177-3AD203B41FA5}">
                      <a16:colId xmlns:a16="http://schemas.microsoft.com/office/drawing/2014/main" val="3620429213"/>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51,550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58,900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66,250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73,600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79,500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91,300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97,200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611012821"/>
                  </a:ext>
                </a:extLst>
              </a:tr>
            </a:tbl>
          </a:graphicData>
        </a:graphic>
      </p:graphicFrame>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245704" y="676568"/>
            <a:ext cx="11700588" cy="4047390"/>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lnSpc>
                <a:spcPct val="90000"/>
              </a:lnSpc>
              <a:spcAft>
                <a:spcPts val="600"/>
              </a:spcAft>
            </a:pPr>
            <a:r>
              <a:rPr lang="en-US" sz="8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8000" dirty="0">
                <a:solidFill>
                  <a:schemeClr val="bg1"/>
                </a:solidFill>
                <a:effectLst>
                  <a:outerShdw blurRad="38100" dist="38100" dir="2700000" algn="tl">
                    <a:srgbClr val="000000">
                      <a:alpha val="43137"/>
                    </a:srgbClr>
                  </a:outerShdw>
                </a:effectLst>
                <a:ea typeface="Segoe UI Black" panose="020B0A02040204020203" pitchFamily="34" charset="0"/>
              </a:rPr>
              <a:t>Category 4, $800 Question, What is Polk  County Wisconsin?</a:t>
            </a:r>
            <a:endParaRPr lang="en-US" sz="8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436790" y="419755"/>
            <a:ext cx="11495314" cy="1046440"/>
          </a:xfrm>
          <a:prstGeom prst="rect">
            <a:avLst/>
          </a:prstGeom>
          <a:noFill/>
        </p:spPr>
        <p:txBody>
          <a:bodyPr wrap="square" rtlCol="0">
            <a:spAutoFit/>
          </a:bodyPr>
          <a:lstStyle/>
          <a:p>
            <a:pPr algn="ctr"/>
            <a:r>
              <a:rPr lang="en-US" sz="31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4, $1,000 Answer, </a:t>
            </a:r>
          </a:p>
          <a:p>
            <a:pPr algn="ctr"/>
            <a:endParaRPr lang="en-US" sz="31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6959B940-5C13-6B3C-BC53-73E2DA2A35B6}"/>
              </a:ext>
            </a:extLst>
          </p:cNvPr>
          <p:cNvGraphicFramePr>
            <a:graphicFrameLocks noGrp="1"/>
          </p:cNvGraphicFramePr>
          <p:nvPr>
            <p:extLst>
              <p:ext uri="{D42A27DB-BD31-4B8C-83A1-F6EECF244321}">
                <p14:modId xmlns:p14="http://schemas.microsoft.com/office/powerpoint/2010/main" val="4136797594"/>
              </p:ext>
            </p:extLst>
          </p:nvPr>
        </p:nvGraphicFramePr>
        <p:xfrm>
          <a:off x="1146111" y="1296316"/>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888957311"/>
                    </a:ext>
                  </a:extLst>
                </a:gridCol>
                <a:gridCol w="1314450">
                  <a:extLst>
                    <a:ext uri="{9D8B030D-6E8A-4147-A177-3AD203B41FA5}">
                      <a16:colId xmlns:a16="http://schemas.microsoft.com/office/drawing/2014/main" val="1493280212"/>
                    </a:ext>
                  </a:extLst>
                </a:gridCol>
                <a:gridCol w="1314450">
                  <a:extLst>
                    <a:ext uri="{9D8B030D-6E8A-4147-A177-3AD203B41FA5}">
                      <a16:colId xmlns:a16="http://schemas.microsoft.com/office/drawing/2014/main" val="1903227961"/>
                    </a:ext>
                  </a:extLst>
                </a:gridCol>
                <a:gridCol w="1314450">
                  <a:extLst>
                    <a:ext uri="{9D8B030D-6E8A-4147-A177-3AD203B41FA5}">
                      <a16:colId xmlns:a16="http://schemas.microsoft.com/office/drawing/2014/main" val="3182891886"/>
                    </a:ext>
                  </a:extLst>
                </a:gridCol>
                <a:gridCol w="1314450">
                  <a:extLst>
                    <a:ext uri="{9D8B030D-6E8A-4147-A177-3AD203B41FA5}">
                      <a16:colId xmlns:a16="http://schemas.microsoft.com/office/drawing/2014/main" val="1026054461"/>
                    </a:ext>
                  </a:extLst>
                </a:gridCol>
                <a:gridCol w="1314450">
                  <a:extLst>
                    <a:ext uri="{9D8B030D-6E8A-4147-A177-3AD203B41FA5}">
                      <a16:colId xmlns:a16="http://schemas.microsoft.com/office/drawing/2014/main" val="3918104442"/>
                    </a:ext>
                  </a:extLst>
                </a:gridCol>
                <a:gridCol w="1314450">
                  <a:extLst>
                    <a:ext uri="{9D8B030D-6E8A-4147-A177-3AD203B41FA5}">
                      <a16:colId xmlns:a16="http://schemas.microsoft.com/office/drawing/2014/main" val="1421983661"/>
                    </a:ext>
                  </a:extLst>
                </a:gridCol>
                <a:gridCol w="1314450">
                  <a:extLst>
                    <a:ext uri="{9D8B030D-6E8A-4147-A177-3AD203B41FA5}">
                      <a16:colId xmlns:a16="http://schemas.microsoft.com/office/drawing/2014/main" val="858810849"/>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754587"/>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747918592"/>
                  </a:ext>
                </a:extLst>
              </a:tr>
            </a:tbl>
          </a:graphicData>
        </a:graphic>
      </p:graphicFrame>
      <p:sp>
        <p:nvSpPr>
          <p:cNvPr id="6" name="TextBox 5">
            <a:extLst>
              <a:ext uri="{FF2B5EF4-FFF2-40B4-BE49-F238E27FC236}">
                <a16:creationId xmlns:a16="http://schemas.microsoft.com/office/drawing/2014/main" id="{8CAE0ED9-3E8C-C6FD-E6D2-7AEAB534A8DF}"/>
              </a:ext>
            </a:extLst>
          </p:cNvPr>
          <p:cNvSpPr txBox="1"/>
          <p:nvPr/>
        </p:nvSpPr>
        <p:spPr>
          <a:xfrm>
            <a:off x="1054359" y="3206623"/>
            <a:ext cx="8340938" cy="1015663"/>
          </a:xfrm>
          <a:prstGeom prst="rect">
            <a:avLst/>
          </a:prstGeom>
          <a:noFill/>
        </p:spPr>
        <p:txBody>
          <a:bodyPr wrap="none" rtlCol="0">
            <a:spAutoFit/>
          </a:bodyPr>
          <a:lstStyle/>
          <a:p>
            <a:r>
              <a:rPr lang="en-US" sz="6000" dirty="0">
                <a:highlight>
                  <a:srgbClr val="E6E6E6"/>
                </a:highlight>
              </a:rPr>
              <a:t>Portage County Wisconsin</a:t>
            </a:r>
          </a:p>
        </p:txBody>
      </p:sp>
      <p:graphicFrame>
        <p:nvGraphicFramePr>
          <p:cNvPr id="8" name="Table 7">
            <a:extLst>
              <a:ext uri="{FF2B5EF4-FFF2-40B4-BE49-F238E27FC236}">
                <a16:creationId xmlns:a16="http://schemas.microsoft.com/office/drawing/2014/main" id="{DC4A2E27-CFE6-576B-D0E2-66F70F58B10B}"/>
              </a:ext>
            </a:extLst>
          </p:cNvPr>
          <p:cNvGraphicFramePr>
            <a:graphicFrameLocks noGrp="1"/>
          </p:cNvGraphicFramePr>
          <p:nvPr>
            <p:extLst>
              <p:ext uri="{D42A27DB-BD31-4B8C-83A1-F6EECF244321}">
                <p14:modId xmlns:p14="http://schemas.microsoft.com/office/powerpoint/2010/main" val="150405216"/>
              </p:ext>
            </p:extLst>
          </p:nvPr>
        </p:nvGraphicFramePr>
        <p:xfrm>
          <a:off x="1146111" y="2111418"/>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043131762"/>
                    </a:ext>
                  </a:extLst>
                </a:gridCol>
                <a:gridCol w="1168400">
                  <a:extLst>
                    <a:ext uri="{9D8B030D-6E8A-4147-A177-3AD203B41FA5}">
                      <a16:colId xmlns:a16="http://schemas.microsoft.com/office/drawing/2014/main" val="393910356"/>
                    </a:ext>
                  </a:extLst>
                </a:gridCol>
                <a:gridCol w="1168400">
                  <a:extLst>
                    <a:ext uri="{9D8B030D-6E8A-4147-A177-3AD203B41FA5}">
                      <a16:colId xmlns:a16="http://schemas.microsoft.com/office/drawing/2014/main" val="3004562483"/>
                    </a:ext>
                  </a:extLst>
                </a:gridCol>
                <a:gridCol w="1168400">
                  <a:extLst>
                    <a:ext uri="{9D8B030D-6E8A-4147-A177-3AD203B41FA5}">
                      <a16:colId xmlns:a16="http://schemas.microsoft.com/office/drawing/2014/main" val="1978918340"/>
                    </a:ext>
                  </a:extLst>
                </a:gridCol>
                <a:gridCol w="1168400">
                  <a:extLst>
                    <a:ext uri="{9D8B030D-6E8A-4147-A177-3AD203B41FA5}">
                      <a16:colId xmlns:a16="http://schemas.microsoft.com/office/drawing/2014/main" val="2285123279"/>
                    </a:ext>
                  </a:extLst>
                </a:gridCol>
                <a:gridCol w="1168400">
                  <a:extLst>
                    <a:ext uri="{9D8B030D-6E8A-4147-A177-3AD203B41FA5}">
                      <a16:colId xmlns:a16="http://schemas.microsoft.com/office/drawing/2014/main" val="881014091"/>
                    </a:ext>
                  </a:extLst>
                </a:gridCol>
                <a:gridCol w="1168400">
                  <a:extLst>
                    <a:ext uri="{9D8B030D-6E8A-4147-A177-3AD203B41FA5}">
                      <a16:colId xmlns:a16="http://schemas.microsoft.com/office/drawing/2014/main" val="3310106432"/>
                    </a:ext>
                  </a:extLst>
                </a:gridCol>
                <a:gridCol w="1168400">
                  <a:extLst>
                    <a:ext uri="{9D8B030D-6E8A-4147-A177-3AD203B41FA5}">
                      <a16:colId xmlns:a16="http://schemas.microsoft.com/office/drawing/2014/main" val="1210466501"/>
                    </a:ext>
                  </a:extLst>
                </a:gridCol>
                <a:gridCol w="1168400">
                  <a:extLst>
                    <a:ext uri="{9D8B030D-6E8A-4147-A177-3AD203B41FA5}">
                      <a16:colId xmlns:a16="http://schemas.microsoft.com/office/drawing/2014/main" val="2492657785"/>
                    </a:ext>
                  </a:extLst>
                </a:gridCol>
              </a:tblGrid>
              <a:tr h="534545">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63,450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71,400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85,650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92,000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98,350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104,700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943895722"/>
                  </a:ext>
                </a:extLst>
              </a:tr>
            </a:tbl>
          </a:graphicData>
        </a:graphic>
      </p:graphicFrame>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223934" y="-455805"/>
            <a:ext cx="11448661" cy="5509200"/>
          </a:xfrm>
          <a:prstGeom prst="rect">
            <a:avLst/>
          </a:prstGeom>
          <a:noFill/>
        </p:spPr>
        <p:txBody>
          <a:bodyPr wrap="square" rtlCol="0">
            <a:spAutoFit/>
          </a:bodyPr>
          <a:lstStyle/>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altLang="en-US" sz="8000" dirty="0">
                <a:solidFill>
                  <a:schemeClr val="bg1"/>
                </a:solidFill>
              </a:rPr>
              <a:t>Category 4, $1,000 Question, What is Portage County Wisconsin?</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670947" y="18963"/>
            <a:ext cx="11485984" cy="892552"/>
          </a:xfrm>
          <a:prstGeom prst="rect">
            <a:avLst/>
          </a:prstGeom>
          <a:noFill/>
        </p:spPr>
        <p:txBody>
          <a:bodyPr wrap="square" rtlCol="0">
            <a:spAutoFit/>
          </a:bodyPr>
          <a:lstStyle/>
          <a:p>
            <a:pPr algn="ctr"/>
            <a:r>
              <a:rPr lang="en-US" sz="2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$200 Answer, </a:t>
            </a:r>
          </a:p>
          <a:p>
            <a:pPr algn="ctr"/>
            <a:endParaRPr lang="en-US" sz="2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0E67A0AB-B8D6-35E4-FA47-B54E851DC9B0}"/>
              </a:ext>
            </a:extLst>
          </p:cNvPr>
          <p:cNvGraphicFramePr>
            <a:graphicFrameLocks noGrp="1"/>
          </p:cNvGraphicFramePr>
          <p:nvPr>
            <p:extLst>
              <p:ext uri="{D42A27DB-BD31-4B8C-83A1-F6EECF244321}">
                <p14:modId xmlns:p14="http://schemas.microsoft.com/office/powerpoint/2010/main" val="1649361926"/>
              </p:ext>
            </p:extLst>
          </p:nvPr>
        </p:nvGraphicFramePr>
        <p:xfrm>
          <a:off x="1360715" y="777183"/>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50537450"/>
                    </a:ext>
                  </a:extLst>
                </a:gridCol>
                <a:gridCol w="1314450">
                  <a:extLst>
                    <a:ext uri="{9D8B030D-6E8A-4147-A177-3AD203B41FA5}">
                      <a16:colId xmlns:a16="http://schemas.microsoft.com/office/drawing/2014/main" val="1115218600"/>
                    </a:ext>
                  </a:extLst>
                </a:gridCol>
                <a:gridCol w="1314450">
                  <a:extLst>
                    <a:ext uri="{9D8B030D-6E8A-4147-A177-3AD203B41FA5}">
                      <a16:colId xmlns:a16="http://schemas.microsoft.com/office/drawing/2014/main" val="762211373"/>
                    </a:ext>
                  </a:extLst>
                </a:gridCol>
                <a:gridCol w="1314450">
                  <a:extLst>
                    <a:ext uri="{9D8B030D-6E8A-4147-A177-3AD203B41FA5}">
                      <a16:colId xmlns:a16="http://schemas.microsoft.com/office/drawing/2014/main" val="1717940747"/>
                    </a:ext>
                  </a:extLst>
                </a:gridCol>
                <a:gridCol w="1314450">
                  <a:extLst>
                    <a:ext uri="{9D8B030D-6E8A-4147-A177-3AD203B41FA5}">
                      <a16:colId xmlns:a16="http://schemas.microsoft.com/office/drawing/2014/main" val="3609174207"/>
                    </a:ext>
                  </a:extLst>
                </a:gridCol>
                <a:gridCol w="1314450">
                  <a:extLst>
                    <a:ext uri="{9D8B030D-6E8A-4147-A177-3AD203B41FA5}">
                      <a16:colId xmlns:a16="http://schemas.microsoft.com/office/drawing/2014/main" val="1363126216"/>
                    </a:ext>
                  </a:extLst>
                </a:gridCol>
                <a:gridCol w="1314450">
                  <a:extLst>
                    <a:ext uri="{9D8B030D-6E8A-4147-A177-3AD203B41FA5}">
                      <a16:colId xmlns:a16="http://schemas.microsoft.com/office/drawing/2014/main" val="1362758311"/>
                    </a:ext>
                  </a:extLst>
                </a:gridCol>
                <a:gridCol w="1314450">
                  <a:extLst>
                    <a:ext uri="{9D8B030D-6E8A-4147-A177-3AD203B41FA5}">
                      <a16:colId xmlns:a16="http://schemas.microsoft.com/office/drawing/2014/main" val="1151058787"/>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4662674"/>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401550895"/>
                  </a:ext>
                </a:extLst>
              </a:tr>
            </a:tbl>
          </a:graphicData>
        </a:graphic>
      </p:graphicFrame>
      <p:sp>
        <p:nvSpPr>
          <p:cNvPr id="6" name="TextBox 5">
            <a:extLst>
              <a:ext uri="{FF2B5EF4-FFF2-40B4-BE49-F238E27FC236}">
                <a16:creationId xmlns:a16="http://schemas.microsoft.com/office/drawing/2014/main" id="{235CA050-8E2D-65DD-2421-7D4E246033D0}"/>
              </a:ext>
            </a:extLst>
          </p:cNvPr>
          <p:cNvSpPr txBox="1"/>
          <p:nvPr/>
        </p:nvSpPr>
        <p:spPr>
          <a:xfrm>
            <a:off x="1250302" y="2683734"/>
            <a:ext cx="7479227" cy="1015663"/>
          </a:xfrm>
          <a:prstGeom prst="rect">
            <a:avLst/>
          </a:prstGeom>
          <a:noFill/>
        </p:spPr>
        <p:txBody>
          <a:bodyPr wrap="none" rtlCol="0">
            <a:spAutoFit/>
          </a:bodyPr>
          <a:lstStyle/>
          <a:p>
            <a:r>
              <a:rPr lang="en-US" sz="6000" dirty="0">
                <a:highlight>
                  <a:srgbClr val="E6E6E6"/>
                </a:highlight>
              </a:rPr>
              <a:t>Price County Wisconsin</a:t>
            </a:r>
          </a:p>
        </p:txBody>
      </p:sp>
      <p:graphicFrame>
        <p:nvGraphicFramePr>
          <p:cNvPr id="7" name="Table 6">
            <a:extLst>
              <a:ext uri="{FF2B5EF4-FFF2-40B4-BE49-F238E27FC236}">
                <a16:creationId xmlns:a16="http://schemas.microsoft.com/office/drawing/2014/main" id="{ABEFB0FE-F96F-B810-9221-BC19F1C62FEA}"/>
              </a:ext>
            </a:extLst>
          </p:cNvPr>
          <p:cNvGraphicFramePr>
            <a:graphicFrameLocks noGrp="1"/>
          </p:cNvGraphicFramePr>
          <p:nvPr>
            <p:extLst>
              <p:ext uri="{D42A27DB-BD31-4B8C-83A1-F6EECF244321}">
                <p14:modId xmlns:p14="http://schemas.microsoft.com/office/powerpoint/2010/main" val="1564633860"/>
              </p:ext>
            </p:extLst>
          </p:nvPr>
        </p:nvGraphicFramePr>
        <p:xfrm>
          <a:off x="1360715" y="1552887"/>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4180336166"/>
                    </a:ext>
                  </a:extLst>
                </a:gridCol>
                <a:gridCol w="1168400">
                  <a:extLst>
                    <a:ext uri="{9D8B030D-6E8A-4147-A177-3AD203B41FA5}">
                      <a16:colId xmlns:a16="http://schemas.microsoft.com/office/drawing/2014/main" val="390331696"/>
                    </a:ext>
                  </a:extLst>
                </a:gridCol>
                <a:gridCol w="1168400">
                  <a:extLst>
                    <a:ext uri="{9D8B030D-6E8A-4147-A177-3AD203B41FA5}">
                      <a16:colId xmlns:a16="http://schemas.microsoft.com/office/drawing/2014/main" val="4270388"/>
                    </a:ext>
                  </a:extLst>
                </a:gridCol>
                <a:gridCol w="1168400">
                  <a:extLst>
                    <a:ext uri="{9D8B030D-6E8A-4147-A177-3AD203B41FA5}">
                      <a16:colId xmlns:a16="http://schemas.microsoft.com/office/drawing/2014/main" val="1765713585"/>
                    </a:ext>
                  </a:extLst>
                </a:gridCol>
                <a:gridCol w="1168400">
                  <a:extLst>
                    <a:ext uri="{9D8B030D-6E8A-4147-A177-3AD203B41FA5}">
                      <a16:colId xmlns:a16="http://schemas.microsoft.com/office/drawing/2014/main" val="776642108"/>
                    </a:ext>
                  </a:extLst>
                </a:gridCol>
                <a:gridCol w="1168400">
                  <a:extLst>
                    <a:ext uri="{9D8B030D-6E8A-4147-A177-3AD203B41FA5}">
                      <a16:colId xmlns:a16="http://schemas.microsoft.com/office/drawing/2014/main" val="4140565878"/>
                    </a:ext>
                  </a:extLst>
                </a:gridCol>
                <a:gridCol w="1168400">
                  <a:extLst>
                    <a:ext uri="{9D8B030D-6E8A-4147-A177-3AD203B41FA5}">
                      <a16:colId xmlns:a16="http://schemas.microsoft.com/office/drawing/2014/main" val="3165357797"/>
                    </a:ext>
                  </a:extLst>
                </a:gridCol>
                <a:gridCol w="1168400">
                  <a:extLst>
                    <a:ext uri="{9D8B030D-6E8A-4147-A177-3AD203B41FA5}">
                      <a16:colId xmlns:a16="http://schemas.microsoft.com/office/drawing/2014/main" val="402027015"/>
                    </a:ext>
                  </a:extLst>
                </a:gridCol>
                <a:gridCol w="1168400">
                  <a:extLst>
                    <a:ext uri="{9D8B030D-6E8A-4147-A177-3AD203B41FA5}">
                      <a16:colId xmlns:a16="http://schemas.microsoft.com/office/drawing/2014/main" val="2067398776"/>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925539805"/>
                  </a:ext>
                </a:extLst>
              </a:tr>
            </a:tbl>
          </a:graphicData>
        </a:graphic>
      </p:graphicFrame>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699796" y="208255"/>
            <a:ext cx="10888824" cy="4832092"/>
          </a:xfrm>
          <a:prstGeom prst="rect">
            <a:avLst/>
          </a:prstGeom>
          <a:noFill/>
        </p:spPr>
        <p:txBody>
          <a:bodyPr wrap="square" rtlCol="0">
            <a:spAutoFit/>
          </a:bodyPr>
          <a:lstStyle/>
          <a:p>
            <a:pPr algn="ctr"/>
            <a:r>
              <a:rPr lang="de-AT" sz="38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$200 Question, What is Price County Wisconsin?</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670947" y="100354"/>
            <a:ext cx="10908343" cy="923330"/>
          </a:xfrm>
          <a:prstGeom prst="rect">
            <a:avLst/>
          </a:prstGeom>
          <a:noFill/>
        </p:spPr>
        <p:txBody>
          <a:bodyPr wrap="square" rtlCol="0">
            <a:spAutoFit/>
          </a:bodyPr>
          <a:lstStyle/>
          <a:p>
            <a:pPr algn="ctr"/>
            <a:r>
              <a:rPr lang="en-US" sz="27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$600 Answer, </a:t>
            </a:r>
          </a:p>
          <a:p>
            <a:pPr algn="ctr"/>
            <a:endParaRPr lang="en-US" sz="27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7E2A7428-9439-B4B2-EDE9-D3782B8F827A}"/>
              </a:ext>
            </a:extLst>
          </p:cNvPr>
          <p:cNvGraphicFramePr>
            <a:graphicFrameLocks noGrp="1"/>
          </p:cNvGraphicFramePr>
          <p:nvPr>
            <p:extLst>
              <p:ext uri="{D42A27DB-BD31-4B8C-83A1-F6EECF244321}">
                <p14:modId xmlns:p14="http://schemas.microsoft.com/office/powerpoint/2010/main" val="1603404471"/>
              </p:ext>
            </p:extLst>
          </p:nvPr>
        </p:nvGraphicFramePr>
        <p:xfrm>
          <a:off x="1063690" y="941753"/>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3634314396"/>
                    </a:ext>
                  </a:extLst>
                </a:gridCol>
                <a:gridCol w="1314450">
                  <a:extLst>
                    <a:ext uri="{9D8B030D-6E8A-4147-A177-3AD203B41FA5}">
                      <a16:colId xmlns:a16="http://schemas.microsoft.com/office/drawing/2014/main" val="1984188736"/>
                    </a:ext>
                  </a:extLst>
                </a:gridCol>
                <a:gridCol w="1314450">
                  <a:extLst>
                    <a:ext uri="{9D8B030D-6E8A-4147-A177-3AD203B41FA5}">
                      <a16:colId xmlns:a16="http://schemas.microsoft.com/office/drawing/2014/main" val="3743238970"/>
                    </a:ext>
                  </a:extLst>
                </a:gridCol>
                <a:gridCol w="1314450">
                  <a:extLst>
                    <a:ext uri="{9D8B030D-6E8A-4147-A177-3AD203B41FA5}">
                      <a16:colId xmlns:a16="http://schemas.microsoft.com/office/drawing/2014/main" val="1634194473"/>
                    </a:ext>
                  </a:extLst>
                </a:gridCol>
                <a:gridCol w="1314450">
                  <a:extLst>
                    <a:ext uri="{9D8B030D-6E8A-4147-A177-3AD203B41FA5}">
                      <a16:colId xmlns:a16="http://schemas.microsoft.com/office/drawing/2014/main" val="3157421518"/>
                    </a:ext>
                  </a:extLst>
                </a:gridCol>
                <a:gridCol w="1314450">
                  <a:extLst>
                    <a:ext uri="{9D8B030D-6E8A-4147-A177-3AD203B41FA5}">
                      <a16:colId xmlns:a16="http://schemas.microsoft.com/office/drawing/2014/main" val="999767264"/>
                    </a:ext>
                  </a:extLst>
                </a:gridCol>
                <a:gridCol w="1314450">
                  <a:extLst>
                    <a:ext uri="{9D8B030D-6E8A-4147-A177-3AD203B41FA5}">
                      <a16:colId xmlns:a16="http://schemas.microsoft.com/office/drawing/2014/main" val="2173131976"/>
                    </a:ext>
                  </a:extLst>
                </a:gridCol>
                <a:gridCol w="1314450">
                  <a:extLst>
                    <a:ext uri="{9D8B030D-6E8A-4147-A177-3AD203B41FA5}">
                      <a16:colId xmlns:a16="http://schemas.microsoft.com/office/drawing/2014/main" val="147160401"/>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5151015"/>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134643611"/>
                  </a:ext>
                </a:extLst>
              </a:tr>
            </a:tbl>
          </a:graphicData>
        </a:graphic>
      </p:graphicFrame>
      <p:sp>
        <p:nvSpPr>
          <p:cNvPr id="6" name="TextBox 5">
            <a:extLst>
              <a:ext uri="{FF2B5EF4-FFF2-40B4-BE49-F238E27FC236}">
                <a16:creationId xmlns:a16="http://schemas.microsoft.com/office/drawing/2014/main" id="{F3DA90D0-2B54-1986-CA5E-05934AF9176D}"/>
              </a:ext>
            </a:extLst>
          </p:cNvPr>
          <p:cNvSpPr txBox="1"/>
          <p:nvPr/>
        </p:nvSpPr>
        <p:spPr>
          <a:xfrm>
            <a:off x="970383" y="2921168"/>
            <a:ext cx="8005012" cy="1015663"/>
          </a:xfrm>
          <a:prstGeom prst="rect">
            <a:avLst/>
          </a:prstGeom>
          <a:noFill/>
        </p:spPr>
        <p:txBody>
          <a:bodyPr wrap="none" rtlCol="0">
            <a:spAutoFit/>
          </a:bodyPr>
          <a:lstStyle/>
          <a:p>
            <a:r>
              <a:rPr lang="en-US" sz="6000" dirty="0">
                <a:highlight>
                  <a:srgbClr val="E6E6E6"/>
                </a:highlight>
              </a:rPr>
              <a:t>Racine County Wisconsin</a:t>
            </a:r>
          </a:p>
        </p:txBody>
      </p:sp>
      <p:graphicFrame>
        <p:nvGraphicFramePr>
          <p:cNvPr id="10" name="Table 9">
            <a:extLst>
              <a:ext uri="{FF2B5EF4-FFF2-40B4-BE49-F238E27FC236}">
                <a16:creationId xmlns:a16="http://schemas.microsoft.com/office/drawing/2014/main" id="{47AD549E-D477-59E5-4921-6C28FA03FF0B}"/>
              </a:ext>
            </a:extLst>
          </p:cNvPr>
          <p:cNvGraphicFramePr>
            <a:graphicFrameLocks noGrp="1"/>
          </p:cNvGraphicFramePr>
          <p:nvPr>
            <p:extLst>
              <p:ext uri="{D42A27DB-BD31-4B8C-83A1-F6EECF244321}">
                <p14:modId xmlns:p14="http://schemas.microsoft.com/office/powerpoint/2010/main" val="3874835197"/>
              </p:ext>
            </p:extLst>
          </p:nvPr>
        </p:nvGraphicFramePr>
        <p:xfrm>
          <a:off x="1063690" y="1705574"/>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3894677491"/>
                    </a:ext>
                  </a:extLst>
                </a:gridCol>
                <a:gridCol w="1168400">
                  <a:extLst>
                    <a:ext uri="{9D8B030D-6E8A-4147-A177-3AD203B41FA5}">
                      <a16:colId xmlns:a16="http://schemas.microsoft.com/office/drawing/2014/main" val="4114455770"/>
                    </a:ext>
                  </a:extLst>
                </a:gridCol>
                <a:gridCol w="1168400">
                  <a:extLst>
                    <a:ext uri="{9D8B030D-6E8A-4147-A177-3AD203B41FA5}">
                      <a16:colId xmlns:a16="http://schemas.microsoft.com/office/drawing/2014/main" val="1300988590"/>
                    </a:ext>
                  </a:extLst>
                </a:gridCol>
                <a:gridCol w="1168400">
                  <a:extLst>
                    <a:ext uri="{9D8B030D-6E8A-4147-A177-3AD203B41FA5}">
                      <a16:colId xmlns:a16="http://schemas.microsoft.com/office/drawing/2014/main" val="1670310019"/>
                    </a:ext>
                  </a:extLst>
                </a:gridCol>
                <a:gridCol w="1168400">
                  <a:extLst>
                    <a:ext uri="{9D8B030D-6E8A-4147-A177-3AD203B41FA5}">
                      <a16:colId xmlns:a16="http://schemas.microsoft.com/office/drawing/2014/main" val="2573502588"/>
                    </a:ext>
                  </a:extLst>
                </a:gridCol>
                <a:gridCol w="1168400">
                  <a:extLst>
                    <a:ext uri="{9D8B030D-6E8A-4147-A177-3AD203B41FA5}">
                      <a16:colId xmlns:a16="http://schemas.microsoft.com/office/drawing/2014/main" val="3439043905"/>
                    </a:ext>
                  </a:extLst>
                </a:gridCol>
                <a:gridCol w="1168400">
                  <a:extLst>
                    <a:ext uri="{9D8B030D-6E8A-4147-A177-3AD203B41FA5}">
                      <a16:colId xmlns:a16="http://schemas.microsoft.com/office/drawing/2014/main" val="2977113223"/>
                    </a:ext>
                  </a:extLst>
                </a:gridCol>
                <a:gridCol w="1168400">
                  <a:extLst>
                    <a:ext uri="{9D8B030D-6E8A-4147-A177-3AD203B41FA5}">
                      <a16:colId xmlns:a16="http://schemas.microsoft.com/office/drawing/2014/main" val="1150719860"/>
                    </a:ext>
                  </a:extLst>
                </a:gridCol>
                <a:gridCol w="1168400">
                  <a:extLst>
                    <a:ext uri="{9D8B030D-6E8A-4147-A177-3AD203B41FA5}">
                      <a16:colId xmlns:a16="http://schemas.microsoft.com/office/drawing/2014/main" val="587409385"/>
                    </a:ext>
                  </a:extLst>
                </a:gridCol>
              </a:tblGrid>
              <a:tr h="207973">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54,500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70,100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77,850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84,100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90,350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96,550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102,800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931780266"/>
                  </a:ext>
                </a:extLst>
              </a:tr>
            </a:tbl>
          </a:graphicData>
        </a:graphic>
      </p:graphicFrame>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755780" y="74646"/>
            <a:ext cx="11131420" cy="4862870"/>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$400 Question, What is Racine County Wisconsin?</a:t>
            </a:r>
            <a:endParaRPr lang="de-AT"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599960" y="387035"/>
            <a:ext cx="11016652"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688062" y="509142"/>
            <a:ext cx="10825914" cy="5601533"/>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7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2) </a:t>
            </a:r>
          </a:p>
          <a:p>
            <a:pPr algn="ctr"/>
            <a:r>
              <a:rPr lang="en-US" sz="7200" b="0" i="0" dirty="0">
                <a:effectLst/>
                <a:highlight>
                  <a:srgbClr val="FFFFFF"/>
                </a:highlight>
                <a:latin typeface="PT Sans" panose="020B0503020203020204" pitchFamily="34" charset="0"/>
              </a:rPr>
              <a:t>Washburn Washington Waukesha Waupaca or Waushara Wisconsin County </a:t>
            </a:r>
            <a:endParaRPr lang="de-AT" sz="7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3" name="movie classsics">
            <a:hlinkClick r:id="" action="ppaction://media"/>
            <a:extLst>
              <a:ext uri="{FF2B5EF4-FFF2-40B4-BE49-F238E27FC236}">
                <a16:creationId xmlns:a16="http://schemas.microsoft.com/office/drawing/2014/main" id="{2399385E-372E-4358-A2E4-AF38DC8F68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647" y="152796"/>
            <a:ext cx="468313" cy="468313"/>
          </a:xfrm>
          <a:prstGeom prst="rect">
            <a:avLst/>
          </a:prstGeom>
        </p:spPr>
      </p:pic>
      <p:pic>
        <p:nvPicPr>
          <p:cNvPr id="2" name="Picture 1">
            <a:extLst>
              <a:ext uri="{FF2B5EF4-FFF2-40B4-BE49-F238E27FC236}">
                <a16:creationId xmlns:a16="http://schemas.microsoft.com/office/drawing/2014/main" id="{049796A0-D63A-AE06-CEB6-21152190E6B8}"/>
              </a:ext>
            </a:extLst>
          </p:cNvPr>
          <p:cNvPicPr>
            <a:picLocks noChangeAspect="1"/>
          </p:cNvPicPr>
          <p:nvPr/>
        </p:nvPicPr>
        <p:blipFill>
          <a:blip r:embed="rId5"/>
          <a:stretch>
            <a:fillRect/>
          </a:stretch>
        </p:blipFill>
        <p:spPr>
          <a:xfrm>
            <a:off x="365803" y="5068939"/>
            <a:ext cx="3267739" cy="1524132"/>
          </a:xfrm>
          <a:prstGeom prst="rect">
            <a:avLst/>
          </a:prstGeom>
        </p:spPr>
      </p:pic>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36790" y="370022"/>
            <a:ext cx="11632163" cy="861774"/>
          </a:xfrm>
          <a:prstGeom prst="rect">
            <a:avLst/>
          </a:prstGeom>
          <a:noFill/>
        </p:spPr>
        <p:txBody>
          <a:bodyPr wrap="square" rtlCol="0">
            <a:spAutoFit/>
          </a:bodyPr>
          <a:lstStyle/>
          <a:p>
            <a:pPr algn="ctr"/>
            <a:r>
              <a:rPr lang="en-US" sz="2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$600 Answer, </a:t>
            </a:r>
          </a:p>
          <a:p>
            <a:pPr algn="ctr"/>
            <a:endParaRPr lang="en-US" sz="2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358E2F9E-1029-981A-B047-2991749F8131}"/>
              </a:ext>
            </a:extLst>
          </p:cNvPr>
          <p:cNvGraphicFramePr>
            <a:graphicFrameLocks noGrp="1"/>
          </p:cNvGraphicFramePr>
          <p:nvPr>
            <p:extLst>
              <p:ext uri="{D42A27DB-BD31-4B8C-83A1-F6EECF244321}">
                <p14:modId xmlns:p14="http://schemas.microsoft.com/office/powerpoint/2010/main" val="2337541693"/>
              </p:ext>
            </p:extLst>
          </p:nvPr>
        </p:nvGraphicFramePr>
        <p:xfrm>
          <a:off x="1155440" y="1087708"/>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125388906"/>
                    </a:ext>
                  </a:extLst>
                </a:gridCol>
                <a:gridCol w="1314450">
                  <a:extLst>
                    <a:ext uri="{9D8B030D-6E8A-4147-A177-3AD203B41FA5}">
                      <a16:colId xmlns:a16="http://schemas.microsoft.com/office/drawing/2014/main" val="1098082876"/>
                    </a:ext>
                  </a:extLst>
                </a:gridCol>
                <a:gridCol w="1314450">
                  <a:extLst>
                    <a:ext uri="{9D8B030D-6E8A-4147-A177-3AD203B41FA5}">
                      <a16:colId xmlns:a16="http://schemas.microsoft.com/office/drawing/2014/main" val="3986074977"/>
                    </a:ext>
                  </a:extLst>
                </a:gridCol>
                <a:gridCol w="1314450">
                  <a:extLst>
                    <a:ext uri="{9D8B030D-6E8A-4147-A177-3AD203B41FA5}">
                      <a16:colId xmlns:a16="http://schemas.microsoft.com/office/drawing/2014/main" val="2569352548"/>
                    </a:ext>
                  </a:extLst>
                </a:gridCol>
                <a:gridCol w="1314450">
                  <a:extLst>
                    <a:ext uri="{9D8B030D-6E8A-4147-A177-3AD203B41FA5}">
                      <a16:colId xmlns:a16="http://schemas.microsoft.com/office/drawing/2014/main" val="205857227"/>
                    </a:ext>
                  </a:extLst>
                </a:gridCol>
                <a:gridCol w="1314450">
                  <a:extLst>
                    <a:ext uri="{9D8B030D-6E8A-4147-A177-3AD203B41FA5}">
                      <a16:colId xmlns:a16="http://schemas.microsoft.com/office/drawing/2014/main" val="8869968"/>
                    </a:ext>
                  </a:extLst>
                </a:gridCol>
                <a:gridCol w="1314450">
                  <a:extLst>
                    <a:ext uri="{9D8B030D-6E8A-4147-A177-3AD203B41FA5}">
                      <a16:colId xmlns:a16="http://schemas.microsoft.com/office/drawing/2014/main" val="2442707530"/>
                    </a:ext>
                  </a:extLst>
                </a:gridCol>
                <a:gridCol w="1314450">
                  <a:extLst>
                    <a:ext uri="{9D8B030D-6E8A-4147-A177-3AD203B41FA5}">
                      <a16:colId xmlns:a16="http://schemas.microsoft.com/office/drawing/2014/main" val="149460212"/>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9388397"/>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646910359"/>
                  </a:ext>
                </a:extLst>
              </a:tr>
            </a:tbl>
          </a:graphicData>
        </a:graphic>
      </p:graphicFrame>
      <p:sp>
        <p:nvSpPr>
          <p:cNvPr id="6" name="TextBox 5">
            <a:extLst>
              <a:ext uri="{FF2B5EF4-FFF2-40B4-BE49-F238E27FC236}">
                <a16:creationId xmlns:a16="http://schemas.microsoft.com/office/drawing/2014/main" id="{A3D32CF5-2E5C-2F15-C792-64A73BA19B7E}"/>
              </a:ext>
            </a:extLst>
          </p:cNvPr>
          <p:cNvSpPr txBox="1"/>
          <p:nvPr/>
        </p:nvSpPr>
        <p:spPr>
          <a:xfrm>
            <a:off x="1155440" y="2971800"/>
            <a:ext cx="10515600" cy="1015663"/>
          </a:xfrm>
          <a:prstGeom prst="rect">
            <a:avLst/>
          </a:prstGeom>
          <a:noFill/>
        </p:spPr>
        <p:txBody>
          <a:bodyPr wrap="square" rtlCol="0">
            <a:spAutoFit/>
          </a:bodyPr>
          <a:lstStyle/>
          <a:p>
            <a:r>
              <a:rPr lang="en-US" sz="6000" dirty="0">
                <a:highlight>
                  <a:srgbClr val="E6E6E6"/>
                </a:highlight>
              </a:rPr>
              <a:t>Richland County Wisconsin</a:t>
            </a:r>
          </a:p>
        </p:txBody>
      </p:sp>
      <p:graphicFrame>
        <p:nvGraphicFramePr>
          <p:cNvPr id="7" name="Table 6">
            <a:extLst>
              <a:ext uri="{FF2B5EF4-FFF2-40B4-BE49-F238E27FC236}">
                <a16:creationId xmlns:a16="http://schemas.microsoft.com/office/drawing/2014/main" id="{B690A820-0F9A-9D51-8561-E4A8F21D05AC}"/>
              </a:ext>
            </a:extLst>
          </p:cNvPr>
          <p:cNvGraphicFramePr>
            <a:graphicFrameLocks noGrp="1"/>
          </p:cNvGraphicFramePr>
          <p:nvPr>
            <p:extLst>
              <p:ext uri="{D42A27DB-BD31-4B8C-83A1-F6EECF244321}">
                <p14:modId xmlns:p14="http://schemas.microsoft.com/office/powerpoint/2010/main" val="4016672986"/>
              </p:ext>
            </p:extLst>
          </p:nvPr>
        </p:nvGraphicFramePr>
        <p:xfrm>
          <a:off x="1155440" y="1802873"/>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439115680"/>
                    </a:ext>
                  </a:extLst>
                </a:gridCol>
                <a:gridCol w="1168400">
                  <a:extLst>
                    <a:ext uri="{9D8B030D-6E8A-4147-A177-3AD203B41FA5}">
                      <a16:colId xmlns:a16="http://schemas.microsoft.com/office/drawing/2014/main" val="403647910"/>
                    </a:ext>
                  </a:extLst>
                </a:gridCol>
                <a:gridCol w="1168400">
                  <a:extLst>
                    <a:ext uri="{9D8B030D-6E8A-4147-A177-3AD203B41FA5}">
                      <a16:colId xmlns:a16="http://schemas.microsoft.com/office/drawing/2014/main" val="2862573863"/>
                    </a:ext>
                  </a:extLst>
                </a:gridCol>
                <a:gridCol w="1168400">
                  <a:extLst>
                    <a:ext uri="{9D8B030D-6E8A-4147-A177-3AD203B41FA5}">
                      <a16:colId xmlns:a16="http://schemas.microsoft.com/office/drawing/2014/main" val="1878833035"/>
                    </a:ext>
                  </a:extLst>
                </a:gridCol>
                <a:gridCol w="1168400">
                  <a:extLst>
                    <a:ext uri="{9D8B030D-6E8A-4147-A177-3AD203B41FA5}">
                      <a16:colId xmlns:a16="http://schemas.microsoft.com/office/drawing/2014/main" val="2167640615"/>
                    </a:ext>
                  </a:extLst>
                </a:gridCol>
                <a:gridCol w="1168400">
                  <a:extLst>
                    <a:ext uri="{9D8B030D-6E8A-4147-A177-3AD203B41FA5}">
                      <a16:colId xmlns:a16="http://schemas.microsoft.com/office/drawing/2014/main" val="878851461"/>
                    </a:ext>
                  </a:extLst>
                </a:gridCol>
                <a:gridCol w="1168400">
                  <a:extLst>
                    <a:ext uri="{9D8B030D-6E8A-4147-A177-3AD203B41FA5}">
                      <a16:colId xmlns:a16="http://schemas.microsoft.com/office/drawing/2014/main" val="2889090197"/>
                    </a:ext>
                  </a:extLst>
                </a:gridCol>
                <a:gridCol w="1168400">
                  <a:extLst>
                    <a:ext uri="{9D8B030D-6E8A-4147-A177-3AD203B41FA5}">
                      <a16:colId xmlns:a16="http://schemas.microsoft.com/office/drawing/2014/main" val="3269386621"/>
                    </a:ext>
                  </a:extLst>
                </a:gridCol>
                <a:gridCol w="1168400">
                  <a:extLst>
                    <a:ext uri="{9D8B030D-6E8A-4147-A177-3AD203B41FA5}">
                      <a16:colId xmlns:a16="http://schemas.microsoft.com/office/drawing/2014/main" val="4066214098"/>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162764972"/>
                  </a:ext>
                </a:extLst>
              </a:tr>
            </a:tbl>
          </a:graphicData>
        </a:graphic>
      </p:graphicFrame>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802433" y="102637"/>
            <a:ext cx="11238851" cy="6247864"/>
          </a:xfrm>
          <a:prstGeom prst="rect">
            <a:avLst/>
          </a:prstGeom>
          <a:noFill/>
        </p:spPr>
        <p:txBody>
          <a:bodyPr wrap="square" rtlCol="0">
            <a:spAutoFit/>
          </a:bodyPr>
          <a:lstStyle/>
          <a:p>
            <a:pPr algn="ctr"/>
            <a:r>
              <a:rPr lang="de-AT" sz="4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$600 Question, What is Richland County Wisconsin?</a:t>
            </a: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56554" y="654877"/>
            <a:ext cx="11732812" cy="1015663"/>
          </a:xfrm>
          <a:prstGeom prst="rect">
            <a:avLst/>
          </a:prstGeom>
          <a:noFill/>
        </p:spPr>
        <p:txBody>
          <a:bodyPr wrap="square" rtlCol="0">
            <a:spAutoFit/>
          </a:bodyPr>
          <a:lstStyle/>
          <a:p>
            <a:pPr algn="ctr"/>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$800 Answer, </a:t>
            </a:r>
          </a:p>
          <a:p>
            <a:pPr algn="ctr"/>
            <a:endPar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6B599F47-1222-9D36-219C-8A67C39A122E}"/>
              </a:ext>
            </a:extLst>
          </p:cNvPr>
          <p:cNvGraphicFramePr>
            <a:graphicFrameLocks noGrp="1"/>
          </p:cNvGraphicFramePr>
          <p:nvPr>
            <p:extLst>
              <p:ext uri="{D42A27DB-BD31-4B8C-83A1-F6EECF244321}">
                <p14:modId xmlns:p14="http://schemas.microsoft.com/office/powerpoint/2010/main" val="3850608990"/>
              </p:ext>
            </p:extLst>
          </p:nvPr>
        </p:nvGraphicFramePr>
        <p:xfrm>
          <a:off x="1099457" y="1402217"/>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50310609"/>
                    </a:ext>
                  </a:extLst>
                </a:gridCol>
                <a:gridCol w="1314450">
                  <a:extLst>
                    <a:ext uri="{9D8B030D-6E8A-4147-A177-3AD203B41FA5}">
                      <a16:colId xmlns:a16="http://schemas.microsoft.com/office/drawing/2014/main" val="2842014103"/>
                    </a:ext>
                  </a:extLst>
                </a:gridCol>
                <a:gridCol w="1314450">
                  <a:extLst>
                    <a:ext uri="{9D8B030D-6E8A-4147-A177-3AD203B41FA5}">
                      <a16:colId xmlns:a16="http://schemas.microsoft.com/office/drawing/2014/main" val="3237689474"/>
                    </a:ext>
                  </a:extLst>
                </a:gridCol>
                <a:gridCol w="1314450">
                  <a:extLst>
                    <a:ext uri="{9D8B030D-6E8A-4147-A177-3AD203B41FA5}">
                      <a16:colId xmlns:a16="http://schemas.microsoft.com/office/drawing/2014/main" val="764147090"/>
                    </a:ext>
                  </a:extLst>
                </a:gridCol>
                <a:gridCol w="1314450">
                  <a:extLst>
                    <a:ext uri="{9D8B030D-6E8A-4147-A177-3AD203B41FA5}">
                      <a16:colId xmlns:a16="http://schemas.microsoft.com/office/drawing/2014/main" val="1610435326"/>
                    </a:ext>
                  </a:extLst>
                </a:gridCol>
                <a:gridCol w="1314450">
                  <a:extLst>
                    <a:ext uri="{9D8B030D-6E8A-4147-A177-3AD203B41FA5}">
                      <a16:colId xmlns:a16="http://schemas.microsoft.com/office/drawing/2014/main" val="2852245567"/>
                    </a:ext>
                  </a:extLst>
                </a:gridCol>
                <a:gridCol w="1314450">
                  <a:extLst>
                    <a:ext uri="{9D8B030D-6E8A-4147-A177-3AD203B41FA5}">
                      <a16:colId xmlns:a16="http://schemas.microsoft.com/office/drawing/2014/main" val="2565702959"/>
                    </a:ext>
                  </a:extLst>
                </a:gridCol>
                <a:gridCol w="1314450">
                  <a:extLst>
                    <a:ext uri="{9D8B030D-6E8A-4147-A177-3AD203B41FA5}">
                      <a16:colId xmlns:a16="http://schemas.microsoft.com/office/drawing/2014/main" val="3333540202"/>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7291553"/>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564808463"/>
                  </a:ext>
                </a:extLst>
              </a:tr>
            </a:tbl>
          </a:graphicData>
        </a:graphic>
      </p:graphicFrame>
      <p:sp>
        <p:nvSpPr>
          <p:cNvPr id="6" name="TextBox 5">
            <a:extLst>
              <a:ext uri="{FF2B5EF4-FFF2-40B4-BE49-F238E27FC236}">
                <a16:creationId xmlns:a16="http://schemas.microsoft.com/office/drawing/2014/main" id="{B24736E4-BB69-DD7D-0820-EF9E2345C60E}"/>
              </a:ext>
            </a:extLst>
          </p:cNvPr>
          <p:cNvSpPr txBox="1"/>
          <p:nvPr/>
        </p:nvSpPr>
        <p:spPr>
          <a:xfrm>
            <a:off x="576943" y="2934737"/>
            <a:ext cx="11465126" cy="2400657"/>
          </a:xfrm>
          <a:prstGeom prst="rect">
            <a:avLst/>
          </a:prstGeom>
          <a:noFill/>
        </p:spPr>
        <p:txBody>
          <a:bodyPr wrap="none" rtlCol="0">
            <a:spAutoFit/>
          </a:bodyPr>
          <a:lstStyle/>
          <a:p>
            <a:r>
              <a:rPr lang="en-US" sz="5000" dirty="0">
                <a:highlight>
                  <a:srgbClr val="E6E6E6"/>
                </a:highlight>
              </a:rPr>
              <a:t>Rock County Wisconsin is part of the </a:t>
            </a:r>
          </a:p>
          <a:p>
            <a:r>
              <a:rPr lang="en-US" sz="5000" dirty="0">
                <a:highlight>
                  <a:srgbClr val="E6E6E6"/>
                </a:highlight>
              </a:rPr>
              <a:t>Janesville-Beloit WI Metropolitan Statistical</a:t>
            </a:r>
          </a:p>
          <a:p>
            <a:r>
              <a:rPr lang="en-US" sz="5000" dirty="0">
                <a:highlight>
                  <a:srgbClr val="E6E6E6"/>
                </a:highlight>
              </a:rPr>
              <a:t> Area MSA.</a:t>
            </a:r>
          </a:p>
        </p:txBody>
      </p:sp>
      <p:graphicFrame>
        <p:nvGraphicFramePr>
          <p:cNvPr id="7" name="Table 6">
            <a:extLst>
              <a:ext uri="{FF2B5EF4-FFF2-40B4-BE49-F238E27FC236}">
                <a16:creationId xmlns:a16="http://schemas.microsoft.com/office/drawing/2014/main" id="{AF39D280-5D8E-C61C-AB2B-C007B7B38648}"/>
              </a:ext>
            </a:extLst>
          </p:cNvPr>
          <p:cNvGraphicFramePr>
            <a:graphicFrameLocks noGrp="1"/>
          </p:cNvGraphicFramePr>
          <p:nvPr>
            <p:extLst>
              <p:ext uri="{D42A27DB-BD31-4B8C-83A1-F6EECF244321}">
                <p14:modId xmlns:p14="http://schemas.microsoft.com/office/powerpoint/2010/main" val="3360326557"/>
              </p:ext>
            </p:extLst>
          </p:nvPr>
        </p:nvGraphicFramePr>
        <p:xfrm>
          <a:off x="1099457" y="2091850"/>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280135092"/>
                    </a:ext>
                  </a:extLst>
                </a:gridCol>
                <a:gridCol w="1168400">
                  <a:extLst>
                    <a:ext uri="{9D8B030D-6E8A-4147-A177-3AD203B41FA5}">
                      <a16:colId xmlns:a16="http://schemas.microsoft.com/office/drawing/2014/main" val="1974098867"/>
                    </a:ext>
                  </a:extLst>
                </a:gridCol>
                <a:gridCol w="1168400">
                  <a:extLst>
                    <a:ext uri="{9D8B030D-6E8A-4147-A177-3AD203B41FA5}">
                      <a16:colId xmlns:a16="http://schemas.microsoft.com/office/drawing/2014/main" val="2124644887"/>
                    </a:ext>
                  </a:extLst>
                </a:gridCol>
                <a:gridCol w="1168400">
                  <a:extLst>
                    <a:ext uri="{9D8B030D-6E8A-4147-A177-3AD203B41FA5}">
                      <a16:colId xmlns:a16="http://schemas.microsoft.com/office/drawing/2014/main" val="2187667274"/>
                    </a:ext>
                  </a:extLst>
                </a:gridCol>
                <a:gridCol w="1168400">
                  <a:extLst>
                    <a:ext uri="{9D8B030D-6E8A-4147-A177-3AD203B41FA5}">
                      <a16:colId xmlns:a16="http://schemas.microsoft.com/office/drawing/2014/main" val="4238831165"/>
                    </a:ext>
                  </a:extLst>
                </a:gridCol>
                <a:gridCol w="1168400">
                  <a:extLst>
                    <a:ext uri="{9D8B030D-6E8A-4147-A177-3AD203B41FA5}">
                      <a16:colId xmlns:a16="http://schemas.microsoft.com/office/drawing/2014/main" val="1070596828"/>
                    </a:ext>
                  </a:extLst>
                </a:gridCol>
                <a:gridCol w="1168400">
                  <a:extLst>
                    <a:ext uri="{9D8B030D-6E8A-4147-A177-3AD203B41FA5}">
                      <a16:colId xmlns:a16="http://schemas.microsoft.com/office/drawing/2014/main" val="841386684"/>
                    </a:ext>
                  </a:extLst>
                </a:gridCol>
                <a:gridCol w="1168400">
                  <a:extLst>
                    <a:ext uri="{9D8B030D-6E8A-4147-A177-3AD203B41FA5}">
                      <a16:colId xmlns:a16="http://schemas.microsoft.com/office/drawing/2014/main" val="212662566"/>
                    </a:ext>
                  </a:extLst>
                </a:gridCol>
                <a:gridCol w="1168400">
                  <a:extLst>
                    <a:ext uri="{9D8B030D-6E8A-4147-A177-3AD203B41FA5}">
                      <a16:colId xmlns:a16="http://schemas.microsoft.com/office/drawing/2014/main" val="2470261875"/>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838884345"/>
                  </a:ext>
                </a:extLst>
              </a:tr>
            </a:tbl>
          </a:graphicData>
        </a:graphic>
      </p:graphicFrame>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684343" y="486270"/>
            <a:ext cx="11062899" cy="4016484"/>
          </a:xfrm>
          <a:prstGeom prst="rect">
            <a:avLst/>
          </a:prstGeom>
          <a:noFill/>
        </p:spPr>
        <p:txBody>
          <a:bodyPr wrap="square" rtlCol="0">
            <a:spAutoFit/>
          </a:bodyPr>
          <a:lstStyle/>
          <a:p>
            <a:pPr algn="ctr"/>
            <a:r>
              <a:rPr lang="en-US" sz="8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$800 Question, What is Rock County Wisconsin?</a:t>
            </a: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578498" y="233567"/>
            <a:ext cx="11252718" cy="1169551"/>
          </a:xfrm>
          <a:prstGeom prst="rect">
            <a:avLst/>
          </a:prstGeom>
          <a:noFill/>
        </p:spPr>
        <p:txBody>
          <a:bodyPr wrap="square" rtlCol="0">
            <a:spAutoFit/>
          </a:bodyPr>
          <a:lstStyle/>
          <a:p>
            <a:pPr algn="ctr"/>
            <a:r>
              <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$1,000 Answer, </a:t>
            </a:r>
          </a:p>
          <a:p>
            <a:pPr algn="ctr"/>
            <a:endParaRPr lang="en-US" sz="3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graphicFrame>
        <p:nvGraphicFramePr>
          <p:cNvPr id="2" name="Table 1">
            <a:extLst>
              <a:ext uri="{FF2B5EF4-FFF2-40B4-BE49-F238E27FC236}">
                <a16:creationId xmlns:a16="http://schemas.microsoft.com/office/drawing/2014/main" id="{F5FA846C-C30B-8E72-5FD3-F4D0E97E9A56}"/>
              </a:ext>
            </a:extLst>
          </p:cNvPr>
          <p:cNvGraphicFramePr>
            <a:graphicFrameLocks noGrp="1"/>
          </p:cNvGraphicFramePr>
          <p:nvPr>
            <p:extLst>
              <p:ext uri="{D42A27DB-BD31-4B8C-83A1-F6EECF244321}">
                <p14:modId xmlns:p14="http://schemas.microsoft.com/office/powerpoint/2010/main" val="1142621502"/>
              </p:ext>
            </p:extLst>
          </p:nvPr>
        </p:nvGraphicFramePr>
        <p:xfrm>
          <a:off x="1097902" y="1122575"/>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663211699"/>
                    </a:ext>
                  </a:extLst>
                </a:gridCol>
                <a:gridCol w="1314450">
                  <a:extLst>
                    <a:ext uri="{9D8B030D-6E8A-4147-A177-3AD203B41FA5}">
                      <a16:colId xmlns:a16="http://schemas.microsoft.com/office/drawing/2014/main" val="2047581131"/>
                    </a:ext>
                  </a:extLst>
                </a:gridCol>
                <a:gridCol w="1314450">
                  <a:extLst>
                    <a:ext uri="{9D8B030D-6E8A-4147-A177-3AD203B41FA5}">
                      <a16:colId xmlns:a16="http://schemas.microsoft.com/office/drawing/2014/main" val="3021072401"/>
                    </a:ext>
                  </a:extLst>
                </a:gridCol>
                <a:gridCol w="1314450">
                  <a:extLst>
                    <a:ext uri="{9D8B030D-6E8A-4147-A177-3AD203B41FA5}">
                      <a16:colId xmlns:a16="http://schemas.microsoft.com/office/drawing/2014/main" val="148508305"/>
                    </a:ext>
                  </a:extLst>
                </a:gridCol>
                <a:gridCol w="1314450">
                  <a:extLst>
                    <a:ext uri="{9D8B030D-6E8A-4147-A177-3AD203B41FA5}">
                      <a16:colId xmlns:a16="http://schemas.microsoft.com/office/drawing/2014/main" val="703272270"/>
                    </a:ext>
                  </a:extLst>
                </a:gridCol>
                <a:gridCol w="1314450">
                  <a:extLst>
                    <a:ext uri="{9D8B030D-6E8A-4147-A177-3AD203B41FA5}">
                      <a16:colId xmlns:a16="http://schemas.microsoft.com/office/drawing/2014/main" val="451159247"/>
                    </a:ext>
                  </a:extLst>
                </a:gridCol>
                <a:gridCol w="1314450">
                  <a:extLst>
                    <a:ext uri="{9D8B030D-6E8A-4147-A177-3AD203B41FA5}">
                      <a16:colId xmlns:a16="http://schemas.microsoft.com/office/drawing/2014/main" val="3557155685"/>
                    </a:ext>
                  </a:extLst>
                </a:gridCol>
                <a:gridCol w="1314450">
                  <a:extLst>
                    <a:ext uri="{9D8B030D-6E8A-4147-A177-3AD203B41FA5}">
                      <a16:colId xmlns:a16="http://schemas.microsoft.com/office/drawing/2014/main" val="2615034810"/>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8183052"/>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568914357"/>
                  </a:ext>
                </a:extLst>
              </a:tr>
            </a:tbl>
          </a:graphicData>
        </a:graphic>
      </p:graphicFrame>
      <p:sp>
        <p:nvSpPr>
          <p:cNvPr id="5" name="TextBox 4">
            <a:extLst>
              <a:ext uri="{FF2B5EF4-FFF2-40B4-BE49-F238E27FC236}">
                <a16:creationId xmlns:a16="http://schemas.microsoft.com/office/drawing/2014/main" id="{9BCA4020-3DB2-529A-72EF-2A3DF33FE061}"/>
              </a:ext>
            </a:extLst>
          </p:cNvPr>
          <p:cNvSpPr txBox="1"/>
          <p:nvPr/>
        </p:nvSpPr>
        <p:spPr>
          <a:xfrm>
            <a:off x="987241" y="2923027"/>
            <a:ext cx="7435497" cy="1015663"/>
          </a:xfrm>
          <a:prstGeom prst="rect">
            <a:avLst/>
          </a:prstGeom>
          <a:noFill/>
        </p:spPr>
        <p:txBody>
          <a:bodyPr wrap="none" rtlCol="0">
            <a:spAutoFit/>
          </a:bodyPr>
          <a:lstStyle/>
          <a:p>
            <a:r>
              <a:rPr lang="en-US" sz="6000" dirty="0">
                <a:highlight>
                  <a:srgbClr val="E6E6E6"/>
                </a:highlight>
              </a:rPr>
              <a:t>Rusk County Wisconsin</a:t>
            </a:r>
          </a:p>
        </p:txBody>
      </p:sp>
      <p:graphicFrame>
        <p:nvGraphicFramePr>
          <p:cNvPr id="7" name="Table 6">
            <a:extLst>
              <a:ext uri="{FF2B5EF4-FFF2-40B4-BE49-F238E27FC236}">
                <a16:creationId xmlns:a16="http://schemas.microsoft.com/office/drawing/2014/main" id="{F62BF9C9-A537-D041-4E49-D6DB9A9B956D}"/>
              </a:ext>
            </a:extLst>
          </p:cNvPr>
          <p:cNvGraphicFramePr>
            <a:graphicFrameLocks noGrp="1"/>
          </p:cNvGraphicFramePr>
          <p:nvPr>
            <p:extLst>
              <p:ext uri="{D42A27DB-BD31-4B8C-83A1-F6EECF244321}">
                <p14:modId xmlns:p14="http://schemas.microsoft.com/office/powerpoint/2010/main" val="2605938890"/>
              </p:ext>
            </p:extLst>
          </p:nvPr>
        </p:nvGraphicFramePr>
        <p:xfrm>
          <a:off x="1097902" y="1923599"/>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565645443"/>
                    </a:ext>
                  </a:extLst>
                </a:gridCol>
                <a:gridCol w="1168400">
                  <a:extLst>
                    <a:ext uri="{9D8B030D-6E8A-4147-A177-3AD203B41FA5}">
                      <a16:colId xmlns:a16="http://schemas.microsoft.com/office/drawing/2014/main" val="3945480198"/>
                    </a:ext>
                  </a:extLst>
                </a:gridCol>
                <a:gridCol w="1168400">
                  <a:extLst>
                    <a:ext uri="{9D8B030D-6E8A-4147-A177-3AD203B41FA5}">
                      <a16:colId xmlns:a16="http://schemas.microsoft.com/office/drawing/2014/main" val="3532488157"/>
                    </a:ext>
                  </a:extLst>
                </a:gridCol>
                <a:gridCol w="1168400">
                  <a:extLst>
                    <a:ext uri="{9D8B030D-6E8A-4147-A177-3AD203B41FA5}">
                      <a16:colId xmlns:a16="http://schemas.microsoft.com/office/drawing/2014/main" val="251849047"/>
                    </a:ext>
                  </a:extLst>
                </a:gridCol>
                <a:gridCol w="1168400">
                  <a:extLst>
                    <a:ext uri="{9D8B030D-6E8A-4147-A177-3AD203B41FA5}">
                      <a16:colId xmlns:a16="http://schemas.microsoft.com/office/drawing/2014/main" val="1315023460"/>
                    </a:ext>
                  </a:extLst>
                </a:gridCol>
                <a:gridCol w="1168400">
                  <a:extLst>
                    <a:ext uri="{9D8B030D-6E8A-4147-A177-3AD203B41FA5}">
                      <a16:colId xmlns:a16="http://schemas.microsoft.com/office/drawing/2014/main" val="4069753672"/>
                    </a:ext>
                  </a:extLst>
                </a:gridCol>
                <a:gridCol w="1168400">
                  <a:extLst>
                    <a:ext uri="{9D8B030D-6E8A-4147-A177-3AD203B41FA5}">
                      <a16:colId xmlns:a16="http://schemas.microsoft.com/office/drawing/2014/main" val="904012205"/>
                    </a:ext>
                  </a:extLst>
                </a:gridCol>
                <a:gridCol w="1168400">
                  <a:extLst>
                    <a:ext uri="{9D8B030D-6E8A-4147-A177-3AD203B41FA5}">
                      <a16:colId xmlns:a16="http://schemas.microsoft.com/office/drawing/2014/main" val="4210898389"/>
                    </a:ext>
                  </a:extLst>
                </a:gridCol>
                <a:gridCol w="1168400">
                  <a:extLst>
                    <a:ext uri="{9D8B030D-6E8A-4147-A177-3AD203B41FA5}">
                      <a16:colId xmlns:a16="http://schemas.microsoft.com/office/drawing/2014/main" val="2912499367"/>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834575037"/>
                  </a:ext>
                </a:extLst>
              </a:tr>
            </a:tbl>
          </a:graphicData>
        </a:graphic>
      </p:graphicFrame>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169378" y="573932"/>
            <a:ext cx="12192000" cy="5324535"/>
          </a:xfrm>
          <a:prstGeom prst="rect">
            <a:avLst/>
          </a:prstGeom>
          <a:noFill/>
        </p:spPr>
        <p:txBody>
          <a:bodyPr wrap="square" rtlCol="0">
            <a:spAutoFit/>
          </a:bodyPr>
          <a:lstStyle/>
          <a:p>
            <a:pPr algn="ctr"/>
            <a:r>
              <a:rPr lang="de-AT" sz="4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10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5, $1,000 Question, What is Rusk County Wisconsin?</a:t>
            </a: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459188" y="96041"/>
            <a:ext cx="11732812" cy="1015663"/>
          </a:xfrm>
          <a:prstGeom prst="rect">
            <a:avLst/>
          </a:prstGeom>
          <a:noFill/>
        </p:spPr>
        <p:txBody>
          <a:bodyPr wrap="square" rtlCol="0">
            <a:spAutoFit/>
          </a:bodyPr>
          <a:lstStyle/>
          <a:p>
            <a:pPr algn="ctr"/>
            <a:r>
              <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6 $200 Answer, </a:t>
            </a:r>
          </a:p>
          <a:p>
            <a:pPr algn="ctr"/>
            <a:endParaRPr lang="en-US" sz="3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653EB693-2658-AF88-85DF-F99083FEA828}"/>
              </a:ext>
            </a:extLst>
          </p:cNvPr>
          <p:cNvPicPr>
            <a:picLocks noChangeAspect="1"/>
          </p:cNvPicPr>
          <p:nvPr/>
        </p:nvPicPr>
        <p:blipFill>
          <a:blip r:embed="rId6"/>
          <a:stretch>
            <a:fillRect/>
          </a:stretch>
        </p:blipFill>
        <p:spPr>
          <a:xfrm>
            <a:off x="8810867" y="5266687"/>
            <a:ext cx="3267739" cy="1524132"/>
          </a:xfrm>
          <a:prstGeom prst="rect">
            <a:avLst/>
          </a:prstGeom>
        </p:spPr>
      </p:pic>
      <p:graphicFrame>
        <p:nvGraphicFramePr>
          <p:cNvPr id="4" name="Table 3">
            <a:extLst>
              <a:ext uri="{FF2B5EF4-FFF2-40B4-BE49-F238E27FC236}">
                <a16:creationId xmlns:a16="http://schemas.microsoft.com/office/drawing/2014/main" id="{EC654A7C-368A-35F7-E5DC-B3F43A043C69}"/>
              </a:ext>
            </a:extLst>
          </p:cNvPr>
          <p:cNvGraphicFramePr>
            <a:graphicFrameLocks noGrp="1"/>
          </p:cNvGraphicFramePr>
          <p:nvPr>
            <p:extLst>
              <p:ext uri="{D42A27DB-BD31-4B8C-83A1-F6EECF244321}">
                <p14:modId xmlns:p14="http://schemas.microsoft.com/office/powerpoint/2010/main" val="1418930930"/>
              </p:ext>
            </p:extLst>
          </p:nvPr>
        </p:nvGraphicFramePr>
        <p:xfrm>
          <a:off x="1217212" y="843381"/>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706044374"/>
                    </a:ext>
                  </a:extLst>
                </a:gridCol>
                <a:gridCol w="1314450">
                  <a:extLst>
                    <a:ext uri="{9D8B030D-6E8A-4147-A177-3AD203B41FA5}">
                      <a16:colId xmlns:a16="http://schemas.microsoft.com/office/drawing/2014/main" val="3303954863"/>
                    </a:ext>
                  </a:extLst>
                </a:gridCol>
                <a:gridCol w="1314450">
                  <a:extLst>
                    <a:ext uri="{9D8B030D-6E8A-4147-A177-3AD203B41FA5}">
                      <a16:colId xmlns:a16="http://schemas.microsoft.com/office/drawing/2014/main" val="1206597718"/>
                    </a:ext>
                  </a:extLst>
                </a:gridCol>
                <a:gridCol w="1314450">
                  <a:extLst>
                    <a:ext uri="{9D8B030D-6E8A-4147-A177-3AD203B41FA5}">
                      <a16:colId xmlns:a16="http://schemas.microsoft.com/office/drawing/2014/main" val="3940662832"/>
                    </a:ext>
                  </a:extLst>
                </a:gridCol>
                <a:gridCol w="1314450">
                  <a:extLst>
                    <a:ext uri="{9D8B030D-6E8A-4147-A177-3AD203B41FA5}">
                      <a16:colId xmlns:a16="http://schemas.microsoft.com/office/drawing/2014/main" val="568187060"/>
                    </a:ext>
                  </a:extLst>
                </a:gridCol>
                <a:gridCol w="1314450">
                  <a:extLst>
                    <a:ext uri="{9D8B030D-6E8A-4147-A177-3AD203B41FA5}">
                      <a16:colId xmlns:a16="http://schemas.microsoft.com/office/drawing/2014/main" val="2023711403"/>
                    </a:ext>
                  </a:extLst>
                </a:gridCol>
                <a:gridCol w="1314450">
                  <a:extLst>
                    <a:ext uri="{9D8B030D-6E8A-4147-A177-3AD203B41FA5}">
                      <a16:colId xmlns:a16="http://schemas.microsoft.com/office/drawing/2014/main" val="220283980"/>
                    </a:ext>
                  </a:extLst>
                </a:gridCol>
                <a:gridCol w="1314450">
                  <a:extLst>
                    <a:ext uri="{9D8B030D-6E8A-4147-A177-3AD203B41FA5}">
                      <a16:colId xmlns:a16="http://schemas.microsoft.com/office/drawing/2014/main" val="1785348362"/>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4557440"/>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2711628699"/>
                  </a:ext>
                </a:extLst>
              </a:tr>
            </a:tbl>
          </a:graphicData>
        </a:graphic>
      </p:graphicFrame>
      <p:sp>
        <p:nvSpPr>
          <p:cNvPr id="8" name="TextBox 7">
            <a:extLst>
              <a:ext uri="{FF2B5EF4-FFF2-40B4-BE49-F238E27FC236}">
                <a16:creationId xmlns:a16="http://schemas.microsoft.com/office/drawing/2014/main" id="{69FA2184-5EF6-844B-61AA-CFE1072FCD52}"/>
              </a:ext>
            </a:extLst>
          </p:cNvPr>
          <p:cNvSpPr txBox="1"/>
          <p:nvPr/>
        </p:nvSpPr>
        <p:spPr>
          <a:xfrm>
            <a:off x="1120325" y="2775857"/>
            <a:ext cx="7405489" cy="1015663"/>
          </a:xfrm>
          <a:prstGeom prst="rect">
            <a:avLst/>
          </a:prstGeom>
          <a:noFill/>
        </p:spPr>
        <p:txBody>
          <a:bodyPr wrap="none" rtlCol="0">
            <a:spAutoFit/>
          </a:bodyPr>
          <a:lstStyle/>
          <a:p>
            <a:r>
              <a:rPr lang="en-US" sz="6000" dirty="0">
                <a:highlight>
                  <a:srgbClr val="E6E6E6"/>
                </a:highlight>
              </a:rPr>
              <a:t>Sauk County Wisconsin</a:t>
            </a:r>
          </a:p>
        </p:txBody>
      </p:sp>
      <p:graphicFrame>
        <p:nvGraphicFramePr>
          <p:cNvPr id="7" name="Table 6">
            <a:extLst>
              <a:ext uri="{FF2B5EF4-FFF2-40B4-BE49-F238E27FC236}">
                <a16:creationId xmlns:a16="http://schemas.microsoft.com/office/drawing/2014/main" id="{84FAD7B9-854E-A953-DE69-DCE77E08CD37}"/>
              </a:ext>
            </a:extLst>
          </p:cNvPr>
          <p:cNvGraphicFramePr>
            <a:graphicFrameLocks noGrp="1"/>
          </p:cNvGraphicFramePr>
          <p:nvPr>
            <p:extLst>
              <p:ext uri="{D42A27DB-BD31-4B8C-83A1-F6EECF244321}">
                <p14:modId xmlns:p14="http://schemas.microsoft.com/office/powerpoint/2010/main" val="1479448467"/>
              </p:ext>
            </p:extLst>
          </p:nvPr>
        </p:nvGraphicFramePr>
        <p:xfrm>
          <a:off x="1217212" y="1647965"/>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565518851"/>
                    </a:ext>
                  </a:extLst>
                </a:gridCol>
                <a:gridCol w="1168400">
                  <a:extLst>
                    <a:ext uri="{9D8B030D-6E8A-4147-A177-3AD203B41FA5}">
                      <a16:colId xmlns:a16="http://schemas.microsoft.com/office/drawing/2014/main" val="505536284"/>
                    </a:ext>
                  </a:extLst>
                </a:gridCol>
                <a:gridCol w="1168400">
                  <a:extLst>
                    <a:ext uri="{9D8B030D-6E8A-4147-A177-3AD203B41FA5}">
                      <a16:colId xmlns:a16="http://schemas.microsoft.com/office/drawing/2014/main" val="3761215901"/>
                    </a:ext>
                  </a:extLst>
                </a:gridCol>
                <a:gridCol w="1168400">
                  <a:extLst>
                    <a:ext uri="{9D8B030D-6E8A-4147-A177-3AD203B41FA5}">
                      <a16:colId xmlns:a16="http://schemas.microsoft.com/office/drawing/2014/main" val="367694559"/>
                    </a:ext>
                  </a:extLst>
                </a:gridCol>
                <a:gridCol w="1168400">
                  <a:extLst>
                    <a:ext uri="{9D8B030D-6E8A-4147-A177-3AD203B41FA5}">
                      <a16:colId xmlns:a16="http://schemas.microsoft.com/office/drawing/2014/main" val="3774481285"/>
                    </a:ext>
                  </a:extLst>
                </a:gridCol>
                <a:gridCol w="1168400">
                  <a:extLst>
                    <a:ext uri="{9D8B030D-6E8A-4147-A177-3AD203B41FA5}">
                      <a16:colId xmlns:a16="http://schemas.microsoft.com/office/drawing/2014/main" val="218765816"/>
                    </a:ext>
                  </a:extLst>
                </a:gridCol>
                <a:gridCol w="1168400">
                  <a:extLst>
                    <a:ext uri="{9D8B030D-6E8A-4147-A177-3AD203B41FA5}">
                      <a16:colId xmlns:a16="http://schemas.microsoft.com/office/drawing/2014/main" val="2980787390"/>
                    </a:ext>
                  </a:extLst>
                </a:gridCol>
                <a:gridCol w="1168400">
                  <a:extLst>
                    <a:ext uri="{9D8B030D-6E8A-4147-A177-3AD203B41FA5}">
                      <a16:colId xmlns:a16="http://schemas.microsoft.com/office/drawing/2014/main" val="4160078133"/>
                    </a:ext>
                  </a:extLst>
                </a:gridCol>
                <a:gridCol w="1168400">
                  <a:extLst>
                    <a:ext uri="{9D8B030D-6E8A-4147-A177-3AD203B41FA5}">
                      <a16:colId xmlns:a16="http://schemas.microsoft.com/office/drawing/2014/main" val="2556511675"/>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53,600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61,250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68,900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76,550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82,700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88,800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94,950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101,050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1124555316"/>
                  </a:ext>
                </a:extLst>
              </a:tr>
            </a:tbl>
          </a:graphicData>
        </a:graphic>
      </p:graphicFrame>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494522" y="-4567"/>
            <a:ext cx="11299372" cy="4939814"/>
          </a:xfrm>
          <a:prstGeom prst="rect">
            <a:avLst/>
          </a:prstGeom>
          <a:noFill/>
        </p:spPr>
        <p:txBody>
          <a:bodyPr wrap="square" rtlCol="0">
            <a:spAutoFit/>
          </a:bodyPr>
          <a:lstStyle/>
          <a:p>
            <a:pPr algn="ctr"/>
            <a:endParaRPr lang="de-AT" sz="3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US" sz="9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6 $200 Question, What is Sauk County Wisconsin</a:t>
            </a:r>
            <a:r>
              <a:rPr lang="en-US" sz="10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C8131C92-7B03-014C-6B0E-6BDC91F682DE}"/>
              </a:ext>
            </a:extLst>
          </p:cNvPr>
          <p:cNvPicPr>
            <a:picLocks noChangeAspect="1"/>
          </p:cNvPicPr>
          <p:nvPr/>
        </p:nvPicPr>
        <p:blipFill>
          <a:blip r:embed="rId6"/>
          <a:stretch>
            <a:fillRect/>
          </a:stretch>
        </p:blipFill>
        <p:spPr>
          <a:xfrm>
            <a:off x="7411276" y="5013520"/>
            <a:ext cx="3267739" cy="1524132"/>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960196" y="94427"/>
            <a:ext cx="11160269" cy="769441"/>
          </a:xfrm>
          <a:prstGeom prst="rect">
            <a:avLst/>
          </a:prstGeom>
          <a:noFill/>
        </p:spPr>
        <p:txBody>
          <a:bodyPr wrap="square" rtlCol="0">
            <a:spAutoFit/>
          </a:bodyPr>
          <a:lstStyle/>
          <a:p>
            <a:r>
              <a:rPr lang="en-US" sz="22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Category 6, $400 Answer, </a:t>
            </a:r>
          </a:p>
          <a:p>
            <a:endParaRPr lang="en-US" sz="22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767DFE1C-65F6-DF0E-BF11-A4755E6C5DC1}"/>
              </a:ext>
            </a:extLst>
          </p:cNvPr>
          <p:cNvPicPr>
            <a:picLocks noChangeAspect="1"/>
          </p:cNvPicPr>
          <p:nvPr/>
        </p:nvPicPr>
        <p:blipFill>
          <a:blip r:embed="rId6"/>
          <a:stretch>
            <a:fillRect/>
          </a:stretch>
        </p:blipFill>
        <p:spPr>
          <a:xfrm>
            <a:off x="8852726" y="5239441"/>
            <a:ext cx="3267739" cy="1524132"/>
          </a:xfrm>
          <a:prstGeom prst="rect">
            <a:avLst/>
          </a:prstGeom>
        </p:spPr>
      </p:pic>
      <p:graphicFrame>
        <p:nvGraphicFramePr>
          <p:cNvPr id="4" name="Table 3">
            <a:extLst>
              <a:ext uri="{FF2B5EF4-FFF2-40B4-BE49-F238E27FC236}">
                <a16:creationId xmlns:a16="http://schemas.microsoft.com/office/drawing/2014/main" id="{18B7A630-B079-AFDD-F3F0-363EAE0A4023}"/>
              </a:ext>
            </a:extLst>
          </p:cNvPr>
          <p:cNvGraphicFramePr>
            <a:graphicFrameLocks noGrp="1"/>
          </p:cNvGraphicFramePr>
          <p:nvPr>
            <p:extLst>
              <p:ext uri="{D42A27DB-BD31-4B8C-83A1-F6EECF244321}">
                <p14:modId xmlns:p14="http://schemas.microsoft.com/office/powerpoint/2010/main" val="2602535153"/>
              </p:ext>
            </p:extLst>
          </p:nvPr>
        </p:nvGraphicFramePr>
        <p:xfrm>
          <a:off x="1154743" y="701880"/>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3812682989"/>
                    </a:ext>
                  </a:extLst>
                </a:gridCol>
                <a:gridCol w="1314450">
                  <a:extLst>
                    <a:ext uri="{9D8B030D-6E8A-4147-A177-3AD203B41FA5}">
                      <a16:colId xmlns:a16="http://schemas.microsoft.com/office/drawing/2014/main" val="1071097299"/>
                    </a:ext>
                  </a:extLst>
                </a:gridCol>
                <a:gridCol w="1314450">
                  <a:extLst>
                    <a:ext uri="{9D8B030D-6E8A-4147-A177-3AD203B41FA5}">
                      <a16:colId xmlns:a16="http://schemas.microsoft.com/office/drawing/2014/main" val="1853146070"/>
                    </a:ext>
                  </a:extLst>
                </a:gridCol>
                <a:gridCol w="1314450">
                  <a:extLst>
                    <a:ext uri="{9D8B030D-6E8A-4147-A177-3AD203B41FA5}">
                      <a16:colId xmlns:a16="http://schemas.microsoft.com/office/drawing/2014/main" val="664505573"/>
                    </a:ext>
                  </a:extLst>
                </a:gridCol>
                <a:gridCol w="1314450">
                  <a:extLst>
                    <a:ext uri="{9D8B030D-6E8A-4147-A177-3AD203B41FA5}">
                      <a16:colId xmlns:a16="http://schemas.microsoft.com/office/drawing/2014/main" val="4133883923"/>
                    </a:ext>
                  </a:extLst>
                </a:gridCol>
                <a:gridCol w="1314450">
                  <a:extLst>
                    <a:ext uri="{9D8B030D-6E8A-4147-A177-3AD203B41FA5}">
                      <a16:colId xmlns:a16="http://schemas.microsoft.com/office/drawing/2014/main" val="2438373471"/>
                    </a:ext>
                  </a:extLst>
                </a:gridCol>
                <a:gridCol w="1314450">
                  <a:extLst>
                    <a:ext uri="{9D8B030D-6E8A-4147-A177-3AD203B41FA5}">
                      <a16:colId xmlns:a16="http://schemas.microsoft.com/office/drawing/2014/main" val="558720788"/>
                    </a:ext>
                  </a:extLst>
                </a:gridCol>
                <a:gridCol w="1314450">
                  <a:extLst>
                    <a:ext uri="{9D8B030D-6E8A-4147-A177-3AD203B41FA5}">
                      <a16:colId xmlns:a16="http://schemas.microsoft.com/office/drawing/2014/main" val="4191204621"/>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8715701"/>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044999167"/>
                  </a:ext>
                </a:extLst>
              </a:tr>
            </a:tbl>
          </a:graphicData>
        </a:graphic>
      </p:graphicFrame>
      <p:sp>
        <p:nvSpPr>
          <p:cNvPr id="8" name="TextBox 7">
            <a:extLst>
              <a:ext uri="{FF2B5EF4-FFF2-40B4-BE49-F238E27FC236}">
                <a16:creationId xmlns:a16="http://schemas.microsoft.com/office/drawing/2014/main" id="{1E94BFA1-5F52-B14B-3EF9-388A383416D6}"/>
              </a:ext>
            </a:extLst>
          </p:cNvPr>
          <p:cNvSpPr txBox="1"/>
          <p:nvPr/>
        </p:nvSpPr>
        <p:spPr>
          <a:xfrm>
            <a:off x="1063690" y="2543823"/>
            <a:ext cx="8321702" cy="1015663"/>
          </a:xfrm>
          <a:prstGeom prst="rect">
            <a:avLst/>
          </a:prstGeom>
          <a:noFill/>
        </p:spPr>
        <p:txBody>
          <a:bodyPr wrap="none" rtlCol="0">
            <a:spAutoFit/>
          </a:bodyPr>
          <a:lstStyle/>
          <a:p>
            <a:r>
              <a:rPr lang="en-US" sz="6000" dirty="0">
                <a:highlight>
                  <a:srgbClr val="E6E6E6"/>
                </a:highlight>
              </a:rPr>
              <a:t>Sawyer County Wisconsin</a:t>
            </a:r>
          </a:p>
        </p:txBody>
      </p:sp>
      <p:graphicFrame>
        <p:nvGraphicFramePr>
          <p:cNvPr id="7" name="Table 6">
            <a:extLst>
              <a:ext uri="{FF2B5EF4-FFF2-40B4-BE49-F238E27FC236}">
                <a16:creationId xmlns:a16="http://schemas.microsoft.com/office/drawing/2014/main" id="{146FEE8E-EFEE-52E6-48A3-A2FE5DC9611A}"/>
              </a:ext>
            </a:extLst>
          </p:cNvPr>
          <p:cNvGraphicFramePr>
            <a:graphicFrameLocks noGrp="1"/>
          </p:cNvGraphicFramePr>
          <p:nvPr>
            <p:extLst>
              <p:ext uri="{D42A27DB-BD31-4B8C-83A1-F6EECF244321}">
                <p14:modId xmlns:p14="http://schemas.microsoft.com/office/powerpoint/2010/main" val="2304836068"/>
              </p:ext>
            </p:extLst>
          </p:nvPr>
        </p:nvGraphicFramePr>
        <p:xfrm>
          <a:off x="1154743" y="1467257"/>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123412351"/>
                    </a:ext>
                  </a:extLst>
                </a:gridCol>
                <a:gridCol w="1168400">
                  <a:extLst>
                    <a:ext uri="{9D8B030D-6E8A-4147-A177-3AD203B41FA5}">
                      <a16:colId xmlns:a16="http://schemas.microsoft.com/office/drawing/2014/main" val="1018014931"/>
                    </a:ext>
                  </a:extLst>
                </a:gridCol>
                <a:gridCol w="1168400">
                  <a:extLst>
                    <a:ext uri="{9D8B030D-6E8A-4147-A177-3AD203B41FA5}">
                      <a16:colId xmlns:a16="http://schemas.microsoft.com/office/drawing/2014/main" val="2894680327"/>
                    </a:ext>
                  </a:extLst>
                </a:gridCol>
                <a:gridCol w="1168400">
                  <a:extLst>
                    <a:ext uri="{9D8B030D-6E8A-4147-A177-3AD203B41FA5}">
                      <a16:colId xmlns:a16="http://schemas.microsoft.com/office/drawing/2014/main" val="2489582729"/>
                    </a:ext>
                  </a:extLst>
                </a:gridCol>
                <a:gridCol w="1168400">
                  <a:extLst>
                    <a:ext uri="{9D8B030D-6E8A-4147-A177-3AD203B41FA5}">
                      <a16:colId xmlns:a16="http://schemas.microsoft.com/office/drawing/2014/main" val="155690674"/>
                    </a:ext>
                  </a:extLst>
                </a:gridCol>
                <a:gridCol w="1168400">
                  <a:extLst>
                    <a:ext uri="{9D8B030D-6E8A-4147-A177-3AD203B41FA5}">
                      <a16:colId xmlns:a16="http://schemas.microsoft.com/office/drawing/2014/main" val="546807516"/>
                    </a:ext>
                  </a:extLst>
                </a:gridCol>
                <a:gridCol w="1168400">
                  <a:extLst>
                    <a:ext uri="{9D8B030D-6E8A-4147-A177-3AD203B41FA5}">
                      <a16:colId xmlns:a16="http://schemas.microsoft.com/office/drawing/2014/main" val="267128974"/>
                    </a:ext>
                  </a:extLst>
                </a:gridCol>
                <a:gridCol w="1168400">
                  <a:extLst>
                    <a:ext uri="{9D8B030D-6E8A-4147-A177-3AD203B41FA5}">
                      <a16:colId xmlns:a16="http://schemas.microsoft.com/office/drawing/2014/main" val="3041806464"/>
                    </a:ext>
                  </a:extLst>
                </a:gridCol>
                <a:gridCol w="1168400">
                  <a:extLst>
                    <a:ext uri="{9D8B030D-6E8A-4147-A177-3AD203B41FA5}">
                      <a16:colId xmlns:a16="http://schemas.microsoft.com/office/drawing/2014/main" val="3505130009"/>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447449278"/>
                  </a:ext>
                </a:extLst>
              </a:tr>
            </a:tbl>
          </a:graphicData>
        </a:graphic>
      </p:graphicFrame>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619029" y="326918"/>
            <a:ext cx="11184195" cy="5324535"/>
          </a:xfrm>
          <a:prstGeom prst="rect">
            <a:avLst/>
          </a:prstGeom>
          <a:noFill/>
        </p:spPr>
        <p:txBody>
          <a:bodyPr wrap="square" rtlCol="0">
            <a:spAutoFit/>
          </a:bodyPr>
          <a:lstStyle/>
          <a:p>
            <a:pPr algn="ctr"/>
            <a:r>
              <a:rPr lang="en-US" sz="8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$400 Question, What is Sawyer County Wisconsin?</a:t>
            </a: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8B35970A-D53D-33F6-D0B7-C891A960FF16}"/>
              </a:ext>
            </a:extLst>
          </p:cNvPr>
          <p:cNvPicPr>
            <a:picLocks noChangeAspect="1"/>
          </p:cNvPicPr>
          <p:nvPr/>
        </p:nvPicPr>
        <p:blipFill>
          <a:blip r:embed="rId6"/>
          <a:stretch>
            <a:fillRect/>
          </a:stretch>
        </p:blipFill>
        <p:spPr>
          <a:xfrm>
            <a:off x="7560722" y="5333868"/>
            <a:ext cx="3267739" cy="1524132"/>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18EA616B-A31D-0F11-55A6-BEB66DC0AE85}"/>
              </a:ext>
            </a:extLst>
          </p:cNvPr>
          <p:cNvPicPr>
            <a:picLocks noChangeAspect="1"/>
          </p:cNvPicPr>
          <p:nvPr/>
        </p:nvPicPr>
        <p:blipFill>
          <a:blip r:embed="rId3"/>
          <a:stretch>
            <a:fillRect/>
          </a:stretch>
        </p:blipFill>
        <p:spPr>
          <a:xfrm>
            <a:off x="8719170" y="234884"/>
            <a:ext cx="3267739" cy="1524132"/>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764252" y="179215"/>
            <a:ext cx="11521053" cy="800219"/>
          </a:xfrm>
          <a:prstGeom prst="rect">
            <a:avLst/>
          </a:prstGeom>
          <a:noFill/>
        </p:spPr>
        <p:txBody>
          <a:bodyPr wrap="square" rtlCol="0">
            <a:spAutoFit/>
          </a:bodyPr>
          <a:lstStyle/>
          <a:p>
            <a:pPr algn="ctr"/>
            <a:r>
              <a:rPr lang="en-US" sz="2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$600 Answer, </a:t>
            </a:r>
          </a:p>
          <a:p>
            <a:pPr algn="ctr"/>
            <a:endParaRPr lang="en-US" sz="2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21FEAD24-DD44-0842-8504-5C263E11F637}"/>
              </a:ext>
            </a:extLst>
          </p:cNvPr>
          <p:cNvPicPr>
            <a:picLocks noChangeAspect="1"/>
          </p:cNvPicPr>
          <p:nvPr/>
        </p:nvPicPr>
        <p:blipFill>
          <a:blip r:embed="rId6"/>
          <a:stretch>
            <a:fillRect/>
          </a:stretch>
        </p:blipFill>
        <p:spPr>
          <a:xfrm>
            <a:off x="8780130" y="5245506"/>
            <a:ext cx="3267739" cy="1524132"/>
          </a:xfrm>
          <a:prstGeom prst="rect">
            <a:avLst/>
          </a:prstGeom>
        </p:spPr>
      </p:pic>
      <p:graphicFrame>
        <p:nvGraphicFramePr>
          <p:cNvPr id="4" name="Table 3">
            <a:extLst>
              <a:ext uri="{FF2B5EF4-FFF2-40B4-BE49-F238E27FC236}">
                <a16:creationId xmlns:a16="http://schemas.microsoft.com/office/drawing/2014/main" id="{CCE38575-E095-5117-2EC6-AA4619DB084F}"/>
              </a:ext>
            </a:extLst>
          </p:cNvPr>
          <p:cNvGraphicFramePr>
            <a:graphicFrameLocks noGrp="1"/>
          </p:cNvGraphicFramePr>
          <p:nvPr>
            <p:extLst>
              <p:ext uri="{D42A27DB-BD31-4B8C-83A1-F6EECF244321}">
                <p14:modId xmlns:p14="http://schemas.microsoft.com/office/powerpoint/2010/main" val="73827831"/>
              </p:ext>
            </p:extLst>
          </p:nvPr>
        </p:nvGraphicFramePr>
        <p:xfrm>
          <a:off x="1266978" y="783132"/>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564407840"/>
                    </a:ext>
                  </a:extLst>
                </a:gridCol>
                <a:gridCol w="1314450">
                  <a:extLst>
                    <a:ext uri="{9D8B030D-6E8A-4147-A177-3AD203B41FA5}">
                      <a16:colId xmlns:a16="http://schemas.microsoft.com/office/drawing/2014/main" val="2144300128"/>
                    </a:ext>
                  </a:extLst>
                </a:gridCol>
                <a:gridCol w="1314450">
                  <a:extLst>
                    <a:ext uri="{9D8B030D-6E8A-4147-A177-3AD203B41FA5}">
                      <a16:colId xmlns:a16="http://schemas.microsoft.com/office/drawing/2014/main" val="1197671263"/>
                    </a:ext>
                  </a:extLst>
                </a:gridCol>
                <a:gridCol w="1314450">
                  <a:extLst>
                    <a:ext uri="{9D8B030D-6E8A-4147-A177-3AD203B41FA5}">
                      <a16:colId xmlns:a16="http://schemas.microsoft.com/office/drawing/2014/main" val="1938498427"/>
                    </a:ext>
                  </a:extLst>
                </a:gridCol>
                <a:gridCol w="1314450">
                  <a:extLst>
                    <a:ext uri="{9D8B030D-6E8A-4147-A177-3AD203B41FA5}">
                      <a16:colId xmlns:a16="http://schemas.microsoft.com/office/drawing/2014/main" val="131921785"/>
                    </a:ext>
                  </a:extLst>
                </a:gridCol>
                <a:gridCol w="1314450">
                  <a:extLst>
                    <a:ext uri="{9D8B030D-6E8A-4147-A177-3AD203B41FA5}">
                      <a16:colId xmlns:a16="http://schemas.microsoft.com/office/drawing/2014/main" val="1611919206"/>
                    </a:ext>
                  </a:extLst>
                </a:gridCol>
                <a:gridCol w="1314450">
                  <a:extLst>
                    <a:ext uri="{9D8B030D-6E8A-4147-A177-3AD203B41FA5}">
                      <a16:colId xmlns:a16="http://schemas.microsoft.com/office/drawing/2014/main" val="644968319"/>
                    </a:ext>
                  </a:extLst>
                </a:gridCol>
                <a:gridCol w="1314450">
                  <a:extLst>
                    <a:ext uri="{9D8B030D-6E8A-4147-A177-3AD203B41FA5}">
                      <a16:colId xmlns:a16="http://schemas.microsoft.com/office/drawing/2014/main" val="715366373"/>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7945637"/>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433503135"/>
                  </a:ext>
                </a:extLst>
              </a:tr>
            </a:tbl>
          </a:graphicData>
        </a:graphic>
      </p:graphicFrame>
      <p:sp>
        <p:nvSpPr>
          <p:cNvPr id="7" name="TextBox 6">
            <a:extLst>
              <a:ext uri="{FF2B5EF4-FFF2-40B4-BE49-F238E27FC236}">
                <a16:creationId xmlns:a16="http://schemas.microsoft.com/office/drawing/2014/main" id="{179BF3BE-C0B6-5221-06FA-783C0ECCE9AC}"/>
              </a:ext>
            </a:extLst>
          </p:cNvPr>
          <p:cNvSpPr txBox="1"/>
          <p:nvPr/>
        </p:nvSpPr>
        <p:spPr>
          <a:xfrm>
            <a:off x="1166327" y="2628807"/>
            <a:ext cx="8944885" cy="1015663"/>
          </a:xfrm>
          <a:prstGeom prst="rect">
            <a:avLst/>
          </a:prstGeom>
          <a:noFill/>
        </p:spPr>
        <p:txBody>
          <a:bodyPr wrap="none" rtlCol="0">
            <a:spAutoFit/>
          </a:bodyPr>
          <a:lstStyle/>
          <a:p>
            <a:r>
              <a:rPr lang="en-US" sz="6000" dirty="0">
                <a:highlight>
                  <a:srgbClr val="E6E6E6"/>
                </a:highlight>
              </a:rPr>
              <a:t>Shawano  County Wisconsin</a:t>
            </a:r>
          </a:p>
        </p:txBody>
      </p:sp>
      <p:graphicFrame>
        <p:nvGraphicFramePr>
          <p:cNvPr id="8" name="Table 7">
            <a:extLst>
              <a:ext uri="{FF2B5EF4-FFF2-40B4-BE49-F238E27FC236}">
                <a16:creationId xmlns:a16="http://schemas.microsoft.com/office/drawing/2014/main" id="{E8CCE751-CDFC-1DDF-E196-60CF230CADEA}"/>
              </a:ext>
            </a:extLst>
          </p:cNvPr>
          <p:cNvGraphicFramePr>
            <a:graphicFrameLocks noGrp="1"/>
          </p:cNvGraphicFramePr>
          <p:nvPr>
            <p:extLst>
              <p:ext uri="{D42A27DB-BD31-4B8C-83A1-F6EECF244321}">
                <p14:modId xmlns:p14="http://schemas.microsoft.com/office/powerpoint/2010/main" val="1440848863"/>
              </p:ext>
            </p:extLst>
          </p:nvPr>
        </p:nvGraphicFramePr>
        <p:xfrm>
          <a:off x="1266978" y="1509061"/>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3410757209"/>
                    </a:ext>
                  </a:extLst>
                </a:gridCol>
                <a:gridCol w="1168400">
                  <a:extLst>
                    <a:ext uri="{9D8B030D-6E8A-4147-A177-3AD203B41FA5}">
                      <a16:colId xmlns:a16="http://schemas.microsoft.com/office/drawing/2014/main" val="3591134393"/>
                    </a:ext>
                  </a:extLst>
                </a:gridCol>
                <a:gridCol w="1168400">
                  <a:extLst>
                    <a:ext uri="{9D8B030D-6E8A-4147-A177-3AD203B41FA5}">
                      <a16:colId xmlns:a16="http://schemas.microsoft.com/office/drawing/2014/main" val="1842416939"/>
                    </a:ext>
                  </a:extLst>
                </a:gridCol>
                <a:gridCol w="1168400">
                  <a:extLst>
                    <a:ext uri="{9D8B030D-6E8A-4147-A177-3AD203B41FA5}">
                      <a16:colId xmlns:a16="http://schemas.microsoft.com/office/drawing/2014/main" val="4239830882"/>
                    </a:ext>
                  </a:extLst>
                </a:gridCol>
                <a:gridCol w="1168400">
                  <a:extLst>
                    <a:ext uri="{9D8B030D-6E8A-4147-A177-3AD203B41FA5}">
                      <a16:colId xmlns:a16="http://schemas.microsoft.com/office/drawing/2014/main" val="2492103123"/>
                    </a:ext>
                  </a:extLst>
                </a:gridCol>
                <a:gridCol w="1168400">
                  <a:extLst>
                    <a:ext uri="{9D8B030D-6E8A-4147-A177-3AD203B41FA5}">
                      <a16:colId xmlns:a16="http://schemas.microsoft.com/office/drawing/2014/main" val="4022402504"/>
                    </a:ext>
                  </a:extLst>
                </a:gridCol>
                <a:gridCol w="1168400">
                  <a:extLst>
                    <a:ext uri="{9D8B030D-6E8A-4147-A177-3AD203B41FA5}">
                      <a16:colId xmlns:a16="http://schemas.microsoft.com/office/drawing/2014/main" val="3637580991"/>
                    </a:ext>
                  </a:extLst>
                </a:gridCol>
                <a:gridCol w="1168400">
                  <a:extLst>
                    <a:ext uri="{9D8B030D-6E8A-4147-A177-3AD203B41FA5}">
                      <a16:colId xmlns:a16="http://schemas.microsoft.com/office/drawing/2014/main" val="902973193"/>
                    </a:ext>
                  </a:extLst>
                </a:gridCol>
                <a:gridCol w="1168400">
                  <a:extLst>
                    <a:ext uri="{9D8B030D-6E8A-4147-A177-3AD203B41FA5}">
                      <a16:colId xmlns:a16="http://schemas.microsoft.com/office/drawing/2014/main" val="3195905917"/>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74,850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80,400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85,950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91,500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39993701"/>
                  </a:ext>
                </a:extLst>
              </a:tr>
            </a:tbl>
          </a:graphicData>
        </a:graphic>
      </p:graphicFrame>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150716" y="0"/>
            <a:ext cx="11336694" cy="5632311"/>
          </a:xfrm>
          <a:prstGeom prst="rect">
            <a:avLst/>
          </a:prstGeom>
          <a:noFill/>
        </p:spPr>
        <p:txBody>
          <a:bodyPr wrap="square" rtlCol="0">
            <a:spAutoFit/>
          </a:bodyPr>
          <a:lstStyle/>
          <a:p>
            <a:pPr algn="ctr"/>
            <a:r>
              <a:rPr lang="en-US" sz="9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$600 Question, What is Shawano County Wisconsin?</a:t>
            </a: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649FAE58-C7DA-827F-2794-0B05493808BA}"/>
              </a:ext>
            </a:extLst>
          </p:cNvPr>
          <p:cNvPicPr>
            <a:picLocks noChangeAspect="1"/>
          </p:cNvPicPr>
          <p:nvPr/>
        </p:nvPicPr>
        <p:blipFill>
          <a:blip r:embed="rId6"/>
          <a:stretch>
            <a:fillRect/>
          </a:stretch>
        </p:blipFill>
        <p:spPr>
          <a:xfrm>
            <a:off x="8665053" y="5114250"/>
            <a:ext cx="3267739" cy="1524132"/>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728188" y="233567"/>
            <a:ext cx="11184294" cy="923330"/>
          </a:xfrm>
          <a:prstGeom prst="rect">
            <a:avLst/>
          </a:prstGeom>
          <a:noFill/>
        </p:spPr>
        <p:txBody>
          <a:bodyPr wrap="square" rtlCol="0">
            <a:spAutoFit/>
          </a:bodyPr>
          <a:lstStyle/>
          <a:p>
            <a:pPr algn="ctr"/>
            <a:r>
              <a:rPr lang="en-US" sz="27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$800 Answer, </a:t>
            </a:r>
          </a:p>
          <a:p>
            <a:pPr algn="ctr"/>
            <a:endParaRPr lang="en-US" sz="27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AE606FE6-0773-BFC6-F53D-0F69CE52A82B}"/>
              </a:ext>
            </a:extLst>
          </p:cNvPr>
          <p:cNvPicPr>
            <a:picLocks noChangeAspect="1"/>
          </p:cNvPicPr>
          <p:nvPr/>
        </p:nvPicPr>
        <p:blipFill>
          <a:blip r:embed="rId6"/>
          <a:stretch>
            <a:fillRect/>
          </a:stretch>
        </p:blipFill>
        <p:spPr>
          <a:xfrm>
            <a:off x="8831356" y="5215743"/>
            <a:ext cx="3267739" cy="1524132"/>
          </a:xfrm>
          <a:prstGeom prst="rect">
            <a:avLst/>
          </a:prstGeom>
        </p:spPr>
      </p:pic>
      <p:graphicFrame>
        <p:nvGraphicFramePr>
          <p:cNvPr id="4" name="Table 3">
            <a:extLst>
              <a:ext uri="{FF2B5EF4-FFF2-40B4-BE49-F238E27FC236}">
                <a16:creationId xmlns:a16="http://schemas.microsoft.com/office/drawing/2014/main" id="{BA721B74-F4BA-52F3-72C2-519A1FB9E3D4}"/>
              </a:ext>
            </a:extLst>
          </p:cNvPr>
          <p:cNvGraphicFramePr>
            <a:graphicFrameLocks noGrp="1"/>
          </p:cNvGraphicFramePr>
          <p:nvPr>
            <p:extLst>
              <p:ext uri="{D42A27DB-BD31-4B8C-83A1-F6EECF244321}">
                <p14:modId xmlns:p14="http://schemas.microsoft.com/office/powerpoint/2010/main" val="3821709695"/>
              </p:ext>
            </p:extLst>
          </p:nvPr>
        </p:nvGraphicFramePr>
        <p:xfrm>
          <a:off x="1062535" y="1053720"/>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2826949613"/>
                    </a:ext>
                  </a:extLst>
                </a:gridCol>
                <a:gridCol w="1314450">
                  <a:extLst>
                    <a:ext uri="{9D8B030D-6E8A-4147-A177-3AD203B41FA5}">
                      <a16:colId xmlns:a16="http://schemas.microsoft.com/office/drawing/2014/main" val="2947318759"/>
                    </a:ext>
                  </a:extLst>
                </a:gridCol>
                <a:gridCol w="1314450">
                  <a:extLst>
                    <a:ext uri="{9D8B030D-6E8A-4147-A177-3AD203B41FA5}">
                      <a16:colId xmlns:a16="http://schemas.microsoft.com/office/drawing/2014/main" val="1632493499"/>
                    </a:ext>
                  </a:extLst>
                </a:gridCol>
                <a:gridCol w="1314450">
                  <a:extLst>
                    <a:ext uri="{9D8B030D-6E8A-4147-A177-3AD203B41FA5}">
                      <a16:colId xmlns:a16="http://schemas.microsoft.com/office/drawing/2014/main" val="2393015702"/>
                    </a:ext>
                  </a:extLst>
                </a:gridCol>
                <a:gridCol w="1314450">
                  <a:extLst>
                    <a:ext uri="{9D8B030D-6E8A-4147-A177-3AD203B41FA5}">
                      <a16:colId xmlns:a16="http://schemas.microsoft.com/office/drawing/2014/main" val="2701244665"/>
                    </a:ext>
                  </a:extLst>
                </a:gridCol>
                <a:gridCol w="1314450">
                  <a:extLst>
                    <a:ext uri="{9D8B030D-6E8A-4147-A177-3AD203B41FA5}">
                      <a16:colId xmlns:a16="http://schemas.microsoft.com/office/drawing/2014/main" val="3160484467"/>
                    </a:ext>
                  </a:extLst>
                </a:gridCol>
                <a:gridCol w="1314450">
                  <a:extLst>
                    <a:ext uri="{9D8B030D-6E8A-4147-A177-3AD203B41FA5}">
                      <a16:colId xmlns:a16="http://schemas.microsoft.com/office/drawing/2014/main" val="2324873677"/>
                    </a:ext>
                  </a:extLst>
                </a:gridCol>
                <a:gridCol w="1314450">
                  <a:extLst>
                    <a:ext uri="{9D8B030D-6E8A-4147-A177-3AD203B41FA5}">
                      <a16:colId xmlns:a16="http://schemas.microsoft.com/office/drawing/2014/main" val="434543597"/>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6089122"/>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608354839"/>
                  </a:ext>
                </a:extLst>
              </a:tr>
            </a:tbl>
          </a:graphicData>
        </a:graphic>
      </p:graphicFrame>
      <p:sp>
        <p:nvSpPr>
          <p:cNvPr id="7" name="TextBox 6">
            <a:extLst>
              <a:ext uri="{FF2B5EF4-FFF2-40B4-BE49-F238E27FC236}">
                <a16:creationId xmlns:a16="http://schemas.microsoft.com/office/drawing/2014/main" id="{450AE5B2-F30F-CE36-2D34-D6E3CBB5E2C4}"/>
              </a:ext>
            </a:extLst>
          </p:cNvPr>
          <p:cNvSpPr txBox="1"/>
          <p:nvPr/>
        </p:nvSpPr>
        <p:spPr>
          <a:xfrm>
            <a:off x="933061" y="2921168"/>
            <a:ext cx="9509334" cy="1015663"/>
          </a:xfrm>
          <a:prstGeom prst="rect">
            <a:avLst/>
          </a:prstGeom>
          <a:noFill/>
        </p:spPr>
        <p:txBody>
          <a:bodyPr wrap="none" rtlCol="0">
            <a:spAutoFit/>
          </a:bodyPr>
          <a:lstStyle/>
          <a:p>
            <a:r>
              <a:rPr lang="en-US" sz="6000" dirty="0">
                <a:highlight>
                  <a:srgbClr val="E6E6E6"/>
                </a:highlight>
              </a:rPr>
              <a:t>Sheboygan County Wisconsin </a:t>
            </a:r>
          </a:p>
        </p:txBody>
      </p:sp>
      <p:graphicFrame>
        <p:nvGraphicFramePr>
          <p:cNvPr id="8" name="Table 7">
            <a:extLst>
              <a:ext uri="{FF2B5EF4-FFF2-40B4-BE49-F238E27FC236}">
                <a16:creationId xmlns:a16="http://schemas.microsoft.com/office/drawing/2014/main" id="{7F9AD59E-47E0-6818-5616-7A52C7CD24D1}"/>
              </a:ext>
            </a:extLst>
          </p:cNvPr>
          <p:cNvGraphicFramePr>
            <a:graphicFrameLocks noGrp="1"/>
          </p:cNvGraphicFramePr>
          <p:nvPr>
            <p:extLst>
              <p:ext uri="{D42A27DB-BD31-4B8C-83A1-F6EECF244321}">
                <p14:modId xmlns:p14="http://schemas.microsoft.com/office/powerpoint/2010/main" val="3960219029"/>
              </p:ext>
            </p:extLst>
          </p:nvPr>
        </p:nvGraphicFramePr>
        <p:xfrm>
          <a:off x="1062535" y="1806777"/>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336713202"/>
                    </a:ext>
                  </a:extLst>
                </a:gridCol>
                <a:gridCol w="1168400">
                  <a:extLst>
                    <a:ext uri="{9D8B030D-6E8A-4147-A177-3AD203B41FA5}">
                      <a16:colId xmlns:a16="http://schemas.microsoft.com/office/drawing/2014/main" val="3520767011"/>
                    </a:ext>
                  </a:extLst>
                </a:gridCol>
                <a:gridCol w="1168400">
                  <a:extLst>
                    <a:ext uri="{9D8B030D-6E8A-4147-A177-3AD203B41FA5}">
                      <a16:colId xmlns:a16="http://schemas.microsoft.com/office/drawing/2014/main" val="586936282"/>
                    </a:ext>
                  </a:extLst>
                </a:gridCol>
                <a:gridCol w="1168400">
                  <a:extLst>
                    <a:ext uri="{9D8B030D-6E8A-4147-A177-3AD203B41FA5}">
                      <a16:colId xmlns:a16="http://schemas.microsoft.com/office/drawing/2014/main" val="2086594503"/>
                    </a:ext>
                  </a:extLst>
                </a:gridCol>
                <a:gridCol w="1168400">
                  <a:extLst>
                    <a:ext uri="{9D8B030D-6E8A-4147-A177-3AD203B41FA5}">
                      <a16:colId xmlns:a16="http://schemas.microsoft.com/office/drawing/2014/main" val="3265520561"/>
                    </a:ext>
                  </a:extLst>
                </a:gridCol>
                <a:gridCol w="1168400">
                  <a:extLst>
                    <a:ext uri="{9D8B030D-6E8A-4147-A177-3AD203B41FA5}">
                      <a16:colId xmlns:a16="http://schemas.microsoft.com/office/drawing/2014/main" val="1420974621"/>
                    </a:ext>
                  </a:extLst>
                </a:gridCol>
                <a:gridCol w="1168400">
                  <a:extLst>
                    <a:ext uri="{9D8B030D-6E8A-4147-A177-3AD203B41FA5}">
                      <a16:colId xmlns:a16="http://schemas.microsoft.com/office/drawing/2014/main" val="4121510719"/>
                    </a:ext>
                  </a:extLst>
                </a:gridCol>
                <a:gridCol w="1168400">
                  <a:extLst>
                    <a:ext uri="{9D8B030D-6E8A-4147-A177-3AD203B41FA5}">
                      <a16:colId xmlns:a16="http://schemas.microsoft.com/office/drawing/2014/main" val="1705172736"/>
                    </a:ext>
                  </a:extLst>
                </a:gridCol>
                <a:gridCol w="1168400">
                  <a:extLst>
                    <a:ext uri="{9D8B030D-6E8A-4147-A177-3AD203B41FA5}">
                      <a16:colId xmlns:a16="http://schemas.microsoft.com/office/drawing/2014/main" val="2683884971"/>
                    </a:ext>
                  </a:extLst>
                </a:gridCol>
              </a:tblGrid>
              <a:tr h="796792">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48,650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55,600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62,550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69,450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75,050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80,600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86,150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91,700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3411832226"/>
                  </a:ext>
                </a:extLst>
              </a:tr>
            </a:tbl>
          </a:graphicData>
        </a:graphic>
      </p:graphicFrame>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436982" y="594779"/>
            <a:ext cx="11318032" cy="4478149"/>
          </a:xfrm>
          <a:prstGeom prst="rect">
            <a:avLst/>
          </a:prstGeom>
          <a:noFill/>
        </p:spPr>
        <p:txBody>
          <a:bodyPr wrap="square" rtlCol="0">
            <a:spAutoFit/>
          </a:bodyPr>
          <a:lstStyle/>
          <a:p>
            <a:pPr algn="ctr"/>
            <a:r>
              <a:rPr lang="de-AT" sz="35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8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$800 Question, What is Sheboygan County Wisconsin</a:t>
            </a:r>
            <a:r>
              <a:rPr lang="en-US" sz="9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CD5D71F3-188A-4AA2-0D2E-960C3A8749C2}"/>
              </a:ext>
            </a:extLst>
          </p:cNvPr>
          <p:cNvPicPr>
            <a:picLocks noChangeAspect="1"/>
          </p:cNvPicPr>
          <p:nvPr/>
        </p:nvPicPr>
        <p:blipFill>
          <a:blip r:embed="rId6"/>
          <a:stretch>
            <a:fillRect/>
          </a:stretch>
        </p:blipFill>
        <p:spPr>
          <a:xfrm>
            <a:off x="7615347" y="5035606"/>
            <a:ext cx="3267739" cy="1524132"/>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0" y="523835"/>
            <a:ext cx="12192000" cy="1154162"/>
          </a:xfrm>
          <a:prstGeom prst="rect">
            <a:avLst/>
          </a:prstGeom>
          <a:noFill/>
        </p:spPr>
        <p:txBody>
          <a:bodyPr wrap="square">
            <a:spAutoFit/>
          </a:bodyPr>
          <a:lstStyle/>
          <a:p>
            <a:pPr algn="ctr"/>
            <a:r>
              <a:rPr lang="en-US" sz="2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$1,000 Answer, </a:t>
            </a:r>
          </a:p>
          <a:p>
            <a:pPr algn="ctr"/>
            <a:endParaRPr lang="en-US" sz="2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en-US" sz="23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a:extLst>
              <a:ext uri="{FF2B5EF4-FFF2-40B4-BE49-F238E27FC236}">
                <a16:creationId xmlns:a16="http://schemas.microsoft.com/office/drawing/2014/main" id="{034CA266-06C2-2D48-47D5-8D45DC332BAD}"/>
              </a:ext>
            </a:extLst>
          </p:cNvPr>
          <p:cNvPicPr>
            <a:picLocks noChangeAspect="1"/>
          </p:cNvPicPr>
          <p:nvPr/>
        </p:nvPicPr>
        <p:blipFill>
          <a:blip r:embed="rId6"/>
          <a:stretch>
            <a:fillRect/>
          </a:stretch>
        </p:blipFill>
        <p:spPr>
          <a:xfrm>
            <a:off x="8815794" y="5173617"/>
            <a:ext cx="3267739" cy="1524132"/>
          </a:xfrm>
          <a:prstGeom prst="rect">
            <a:avLst/>
          </a:prstGeom>
        </p:spPr>
      </p:pic>
      <p:graphicFrame>
        <p:nvGraphicFramePr>
          <p:cNvPr id="4" name="Table 3">
            <a:extLst>
              <a:ext uri="{FF2B5EF4-FFF2-40B4-BE49-F238E27FC236}">
                <a16:creationId xmlns:a16="http://schemas.microsoft.com/office/drawing/2014/main" id="{3226C0DD-9C04-FB37-FE6B-655CE0F2F63B}"/>
              </a:ext>
            </a:extLst>
          </p:cNvPr>
          <p:cNvGraphicFramePr>
            <a:graphicFrameLocks noGrp="1"/>
          </p:cNvGraphicFramePr>
          <p:nvPr>
            <p:extLst>
              <p:ext uri="{D42A27DB-BD31-4B8C-83A1-F6EECF244321}">
                <p14:modId xmlns:p14="http://schemas.microsoft.com/office/powerpoint/2010/main" val="3247763900"/>
              </p:ext>
            </p:extLst>
          </p:nvPr>
        </p:nvGraphicFramePr>
        <p:xfrm>
          <a:off x="1080796" y="1212340"/>
          <a:ext cx="10515600" cy="561086"/>
        </p:xfrm>
        <a:graphic>
          <a:graphicData uri="http://schemas.openxmlformats.org/drawingml/2006/table">
            <a:tbl>
              <a:tblPr firstRow="1" firstCol="1" bandRow="1">
                <a:tableStyleId>{5C22544A-7EE6-4342-B048-85BDC9FD1C3A}</a:tableStyleId>
              </a:tblPr>
              <a:tblGrid>
                <a:gridCol w="1314450">
                  <a:extLst>
                    <a:ext uri="{9D8B030D-6E8A-4147-A177-3AD203B41FA5}">
                      <a16:colId xmlns:a16="http://schemas.microsoft.com/office/drawing/2014/main" val="123417553"/>
                    </a:ext>
                  </a:extLst>
                </a:gridCol>
                <a:gridCol w="1314450">
                  <a:extLst>
                    <a:ext uri="{9D8B030D-6E8A-4147-A177-3AD203B41FA5}">
                      <a16:colId xmlns:a16="http://schemas.microsoft.com/office/drawing/2014/main" val="3936604118"/>
                    </a:ext>
                  </a:extLst>
                </a:gridCol>
                <a:gridCol w="1314450">
                  <a:extLst>
                    <a:ext uri="{9D8B030D-6E8A-4147-A177-3AD203B41FA5}">
                      <a16:colId xmlns:a16="http://schemas.microsoft.com/office/drawing/2014/main" val="726779886"/>
                    </a:ext>
                  </a:extLst>
                </a:gridCol>
                <a:gridCol w="1314450">
                  <a:extLst>
                    <a:ext uri="{9D8B030D-6E8A-4147-A177-3AD203B41FA5}">
                      <a16:colId xmlns:a16="http://schemas.microsoft.com/office/drawing/2014/main" val="2056107372"/>
                    </a:ext>
                  </a:extLst>
                </a:gridCol>
                <a:gridCol w="1314450">
                  <a:extLst>
                    <a:ext uri="{9D8B030D-6E8A-4147-A177-3AD203B41FA5}">
                      <a16:colId xmlns:a16="http://schemas.microsoft.com/office/drawing/2014/main" val="3994328833"/>
                    </a:ext>
                  </a:extLst>
                </a:gridCol>
                <a:gridCol w="1314450">
                  <a:extLst>
                    <a:ext uri="{9D8B030D-6E8A-4147-A177-3AD203B41FA5}">
                      <a16:colId xmlns:a16="http://schemas.microsoft.com/office/drawing/2014/main" val="1462692707"/>
                    </a:ext>
                  </a:extLst>
                </a:gridCol>
                <a:gridCol w="1314450">
                  <a:extLst>
                    <a:ext uri="{9D8B030D-6E8A-4147-A177-3AD203B41FA5}">
                      <a16:colId xmlns:a16="http://schemas.microsoft.com/office/drawing/2014/main" val="3147713315"/>
                    </a:ext>
                  </a:extLst>
                </a:gridCol>
                <a:gridCol w="1314450">
                  <a:extLst>
                    <a:ext uri="{9D8B030D-6E8A-4147-A177-3AD203B41FA5}">
                      <a16:colId xmlns:a16="http://schemas.microsoft.com/office/drawing/2014/main" val="877322859"/>
                    </a:ext>
                  </a:extLst>
                </a:gridCol>
              </a:tblGrid>
              <a:tr h="0">
                <a:tc gridSpan="8">
                  <a:txBody>
                    <a:bodyPr/>
                    <a:lstStyle/>
                    <a:p>
                      <a:pPr marL="0" marR="0" algn="ctr">
                        <a:lnSpc>
                          <a:spcPct val="115000"/>
                        </a:lnSpc>
                        <a:spcBef>
                          <a:spcPts val="0"/>
                        </a:spcBef>
                        <a:spcAft>
                          <a:spcPts val="0"/>
                        </a:spcAft>
                      </a:pPr>
                      <a:r>
                        <a:rPr lang="en-US" sz="1000" kern="0">
                          <a:effectLst/>
                        </a:rPr>
                        <a:t>Persons in Family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527437"/>
                  </a:ext>
                </a:extLst>
              </a:tr>
              <a:tr h="0">
                <a:tc>
                  <a:txBody>
                    <a:bodyPr/>
                    <a:lstStyle/>
                    <a:p>
                      <a:pPr marL="0" marR="0" algn="ctr">
                        <a:lnSpc>
                          <a:spcPct val="115000"/>
                        </a:lnSpc>
                        <a:spcBef>
                          <a:spcPts val="0"/>
                        </a:spcBef>
                        <a:spcAft>
                          <a:spcPts val="0"/>
                        </a:spcAft>
                      </a:pPr>
                      <a:r>
                        <a:rPr lang="en-US" sz="1000" kern="0">
                          <a:effectLst/>
                        </a:rPr>
                        <a:t>1</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4</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5</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655866835"/>
                  </a:ext>
                </a:extLst>
              </a:tr>
            </a:tbl>
          </a:graphicData>
        </a:graphic>
      </p:graphicFrame>
      <p:sp>
        <p:nvSpPr>
          <p:cNvPr id="8" name="TextBox 7">
            <a:extLst>
              <a:ext uri="{FF2B5EF4-FFF2-40B4-BE49-F238E27FC236}">
                <a16:creationId xmlns:a16="http://schemas.microsoft.com/office/drawing/2014/main" id="{315FF490-2F9C-C92C-CF79-6345FAA1CDA0}"/>
              </a:ext>
            </a:extLst>
          </p:cNvPr>
          <p:cNvSpPr txBox="1"/>
          <p:nvPr/>
        </p:nvSpPr>
        <p:spPr>
          <a:xfrm>
            <a:off x="1080796" y="3244334"/>
            <a:ext cx="11111204" cy="1938992"/>
          </a:xfrm>
          <a:prstGeom prst="rect">
            <a:avLst/>
          </a:prstGeom>
          <a:noFill/>
        </p:spPr>
        <p:txBody>
          <a:bodyPr wrap="square">
            <a:spAutoFit/>
          </a:bodyPr>
          <a:lstStyle/>
          <a:p>
            <a:r>
              <a:rPr lang="en-US" sz="4000" dirty="0">
                <a:effectLst/>
                <a:highlight>
                  <a:srgbClr val="E6E6E6"/>
                </a:highlight>
                <a:latin typeface="Aptos" panose="020B0004020202020204" pitchFamily="34" charset="0"/>
                <a:ea typeface="Aptos" panose="020B0004020202020204" pitchFamily="34" charset="0"/>
                <a:cs typeface="Times New Roman" panose="02020603050405020304" pitchFamily="18" charset="0"/>
              </a:rPr>
              <a:t>Saint Croix County Wisconsin is part of the Minneapolis-St. Paul-Bloomington, MN-WI HUD Metro Fair Market Rents FMR Area. </a:t>
            </a:r>
            <a:endParaRPr lang="en-US" sz="4000" dirty="0">
              <a:highlight>
                <a:srgbClr val="E6E6E6"/>
              </a:highlight>
            </a:endParaRPr>
          </a:p>
        </p:txBody>
      </p:sp>
      <p:graphicFrame>
        <p:nvGraphicFramePr>
          <p:cNvPr id="10" name="Table 9">
            <a:extLst>
              <a:ext uri="{FF2B5EF4-FFF2-40B4-BE49-F238E27FC236}">
                <a16:creationId xmlns:a16="http://schemas.microsoft.com/office/drawing/2014/main" id="{30BFBE3E-C745-CF65-EC5C-3D07176AC3B7}"/>
              </a:ext>
            </a:extLst>
          </p:cNvPr>
          <p:cNvGraphicFramePr>
            <a:graphicFrameLocks noGrp="1"/>
          </p:cNvGraphicFramePr>
          <p:nvPr>
            <p:extLst>
              <p:ext uri="{D42A27DB-BD31-4B8C-83A1-F6EECF244321}">
                <p14:modId xmlns:p14="http://schemas.microsoft.com/office/powerpoint/2010/main" val="4107453691"/>
              </p:ext>
            </p:extLst>
          </p:nvPr>
        </p:nvGraphicFramePr>
        <p:xfrm>
          <a:off x="1080796" y="1968265"/>
          <a:ext cx="10515600" cy="806323"/>
        </p:xfrm>
        <a:graphic>
          <a:graphicData uri="http://schemas.openxmlformats.org/drawingml/2006/table">
            <a:tbl>
              <a:tblPr firstRow="1" firstCol="1" bandRow="1">
                <a:tableStyleId>{5C22544A-7EE6-4342-B048-85BDC9FD1C3A}</a:tableStyleId>
              </a:tblPr>
              <a:tblGrid>
                <a:gridCol w="1168400">
                  <a:extLst>
                    <a:ext uri="{9D8B030D-6E8A-4147-A177-3AD203B41FA5}">
                      <a16:colId xmlns:a16="http://schemas.microsoft.com/office/drawing/2014/main" val="1505115033"/>
                    </a:ext>
                  </a:extLst>
                </a:gridCol>
                <a:gridCol w="1168400">
                  <a:extLst>
                    <a:ext uri="{9D8B030D-6E8A-4147-A177-3AD203B41FA5}">
                      <a16:colId xmlns:a16="http://schemas.microsoft.com/office/drawing/2014/main" val="4116896490"/>
                    </a:ext>
                  </a:extLst>
                </a:gridCol>
                <a:gridCol w="1168400">
                  <a:extLst>
                    <a:ext uri="{9D8B030D-6E8A-4147-A177-3AD203B41FA5}">
                      <a16:colId xmlns:a16="http://schemas.microsoft.com/office/drawing/2014/main" val="107178226"/>
                    </a:ext>
                  </a:extLst>
                </a:gridCol>
                <a:gridCol w="1168400">
                  <a:extLst>
                    <a:ext uri="{9D8B030D-6E8A-4147-A177-3AD203B41FA5}">
                      <a16:colId xmlns:a16="http://schemas.microsoft.com/office/drawing/2014/main" val="455764398"/>
                    </a:ext>
                  </a:extLst>
                </a:gridCol>
                <a:gridCol w="1168400">
                  <a:extLst>
                    <a:ext uri="{9D8B030D-6E8A-4147-A177-3AD203B41FA5}">
                      <a16:colId xmlns:a16="http://schemas.microsoft.com/office/drawing/2014/main" val="1185365325"/>
                    </a:ext>
                  </a:extLst>
                </a:gridCol>
                <a:gridCol w="1168400">
                  <a:extLst>
                    <a:ext uri="{9D8B030D-6E8A-4147-A177-3AD203B41FA5}">
                      <a16:colId xmlns:a16="http://schemas.microsoft.com/office/drawing/2014/main" val="1510856694"/>
                    </a:ext>
                  </a:extLst>
                </a:gridCol>
                <a:gridCol w="1168400">
                  <a:extLst>
                    <a:ext uri="{9D8B030D-6E8A-4147-A177-3AD203B41FA5}">
                      <a16:colId xmlns:a16="http://schemas.microsoft.com/office/drawing/2014/main" val="2487471770"/>
                    </a:ext>
                  </a:extLst>
                </a:gridCol>
                <a:gridCol w="1168400">
                  <a:extLst>
                    <a:ext uri="{9D8B030D-6E8A-4147-A177-3AD203B41FA5}">
                      <a16:colId xmlns:a16="http://schemas.microsoft.com/office/drawing/2014/main" val="3715163185"/>
                    </a:ext>
                  </a:extLst>
                </a:gridCol>
                <a:gridCol w="1168400">
                  <a:extLst>
                    <a:ext uri="{9D8B030D-6E8A-4147-A177-3AD203B41FA5}">
                      <a16:colId xmlns:a16="http://schemas.microsoft.com/office/drawing/2014/main" val="3291254452"/>
                    </a:ext>
                  </a:extLst>
                </a:gridCol>
              </a:tblGrid>
              <a:tr h="0">
                <a:tc>
                  <a:txBody>
                    <a:bodyPr/>
                    <a:lstStyle/>
                    <a:p>
                      <a:pPr marL="0" marR="0" algn="ctr">
                        <a:lnSpc>
                          <a:spcPct val="115000"/>
                        </a:lnSpc>
                        <a:spcBef>
                          <a:spcPts val="0"/>
                        </a:spcBef>
                        <a:spcAft>
                          <a:spcPts val="0"/>
                        </a:spcAft>
                      </a:pPr>
                      <a:r>
                        <a:rPr lang="en-US" sz="1000" kern="0">
                          <a:effectLst/>
                        </a:rPr>
                        <a:t>Low (80%) Income Limits ($)</a:t>
                      </a:r>
                      <a:endParaRPr lang="en-US" sz="1200" kern="100">
                        <a:effectLst/>
                      </a:endParaRPr>
                    </a:p>
                    <a:p>
                      <a:pPr marL="0" marR="0" algn="ctr">
                        <a:lnSpc>
                          <a:spcPct val="115000"/>
                        </a:lnSpc>
                        <a:spcBef>
                          <a:spcPts val="0"/>
                        </a:spcBef>
                        <a:spcAft>
                          <a:spcPts val="0"/>
                        </a:spcAft>
                      </a:pPr>
                      <a:r>
                        <a:rPr lang="en-US" sz="1000" kern="0">
                          <a:effectLst/>
                        </a:rPr>
                        <a:t>Top of Form</a:t>
                      </a:r>
                      <a:endParaRPr lang="en-US" sz="1200" kern="100">
                        <a:effectLst/>
                      </a:endParaRPr>
                    </a:p>
                    <a:p>
                      <a:pPr marL="0" marR="0" algn="ctr">
                        <a:lnSpc>
                          <a:spcPct val="115000"/>
                        </a:lnSpc>
                        <a:spcBef>
                          <a:spcPts val="0"/>
                        </a:spcBef>
                        <a:spcAft>
                          <a:spcPts val="0"/>
                        </a:spcAft>
                      </a:pPr>
                      <a:r>
                        <a:rPr lang="en-US" sz="1000" kern="0">
                          <a:effectLst/>
                        </a:rPr>
                        <a:t>Bottom of Form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68,500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78,250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88,050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97,800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105,650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113,450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a:effectLst/>
                        </a:rPr>
                        <a:t>121,300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tc>
                  <a:txBody>
                    <a:bodyPr/>
                    <a:lstStyle/>
                    <a:p>
                      <a:pPr marL="0" marR="0" algn="ctr">
                        <a:lnSpc>
                          <a:spcPct val="115000"/>
                        </a:lnSpc>
                        <a:spcBef>
                          <a:spcPts val="0"/>
                        </a:spcBef>
                        <a:spcAft>
                          <a:spcPts val="0"/>
                        </a:spcAft>
                      </a:pPr>
                      <a:r>
                        <a:rPr lang="en-US" sz="1000" kern="0" dirty="0">
                          <a:effectLst/>
                        </a:rPr>
                        <a:t>129,100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7150" marR="57150" marT="57150" marB="57150" anchor="ctr"/>
                </a:tc>
                <a:extLst>
                  <a:ext uri="{0D108BD9-81ED-4DB2-BD59-A6C34878D82A}">
                    <a16:rowId xmlns:a16="http://schemas.microsoft.com/office/drawing/2014/main" val="705953529"/>
                  </a:ext>
                </a:extLst>
              </a:tr>
            </a:tbl>
          </a:graphicData>
        </a:graphic>
      </p:graphicFrame>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894183" y="-215234"/>
            <a:ext cx="11147101" cy="5632311"/>
          </a:xfrm>
          <a:prstGeom prst="rect">
            <a:avLst/>
          </a:prstGeom>
          <a:noFill/>
        </p:spPr>
        <p:txBody>
          <a:bodyPr wrap="square" rtlCol="0">
            <a:spAutoFit/>
          </a:bodyPr>
          <a:lstStyle/>
          <a:p>
            <a:pPr algn="ctr"/>
            <a:r>
              <a:rPr lang="en-US" sz="85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Category 6, $1,000 Question, </a:t>
            </a:r>
            <a:r>
              <a:rPr lang="en-US" altLang="en-US" sz="8500" dirty="0">
                <a:solidFill>
                  <a:schemeClr val="bg1"/>
                </a:solidFill>
              </a:rPr>
              <a:t>What is Saint Croix  County Wisconsin?</a:t>
            </a:r>
          </a:p>
          <a:p>
            <a:pPr algn="ctr"/>
            <a:r>
              <a:rPr lang="en-US" sz="2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Double Jeopardy if no action is taken to stop wood burning</a:t>
            </a:r>
            <a:r>
              <a:rPr lang="en-US" sz="20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pic>
        <p:nvPicPr>
          <p:cNvPr id="2" name="Picture 1">
            <a:extLst>
              <a:ext uri="{FF2B5EF4-FFF2-40B4-BE49-F238E27FC236}">
                <a16:creationId xmlns:a16="http://schemas.microsoft.com/office/drawing/2014/main" id="{CE7F7354-AF95-8E76-E2AB-45F99540CA52}"/>
              </a:ext>
            </a:extLst>
          </p:cNvPr>
          <p:cNvPicPr>
            <a:picLocks noChangeAspect="1"/>
          </p:cNvPicPr>
          <p:nvPr/>
        </p:nvPicPr>
        <p:blipFill>
          <a:blip r:embed="rId6"/>
          <a:stretch>
            <a:fillRect/>
          </a:stretch>
        </p:blipFill>
        <p:spPr>
          <a:xfrm>
            <a:off x="8537376" y="5303514"/>
            <a:ext cx="3267739" cy="1524132"/>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498920"/>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082351" y="621109"/>
            <a:ext cx="10021078" cy="6017032"/>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en-US" sz="65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Category 3) </a:t>
            </a:r>
          </a:p>
          <a:p>
            <a:pPr algn="ctr"/>
            <a:r>
              <a:rPr lang="en-US" sz="8000" dirty="0">
                <a:highlight>
                  <a:srgbClr val="FFFFFF"/>
                </a:highlight>
                <a:latin typeface="PT Sans" panose="020B0503020203020204" pitchFamily="34" charset="0"/>
              </a:rPr>
              <a:t>Winnebago or Wood Wisconsin County. </a:t>
            </a:r>
            <a:r>
              <a:rPr lang="en-US" sz="4000" dirty="0">
                <a:highlight>
                  <a:srgbClr val="FFFFFF"/>
                </a:highlight>
                <a:latin typeface="PT Sans" panose="020B0503020203020204" pitchFamily="34" charset="0"/>
              </a:rPr>
              <a:t>Website of 80 percent mean income by county. Focus on Energy Heat Pump Rebate by this fall application website</a:t>
            </a:r>
            <a:r>
              <a:rPr lang="en-US" sz="8000" dirty="0">
                <a:highlight>
                  <a:srgbClr val="FFFFFF"/>
                </a:highlight>
                <a:latin typeface="PT Sans" panose="020B0503020203020204" pitchFamily="34" charset="0"/>
              </a:rPr>
              <a:t>.</a:t>
            </a:r>
            <a:endParaRPr lang="de-AT" sz="800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pic>
        <p:nvPicPr>
          <p:cNvPr id="2" name="broadway musicals">
            <a:hlinkClick r:id="" action="ppaction://media"/>
            <a:extLst>
              <a:ext uri="{FF2B5EF4-FFF2-40B4-BE49-F238E27FC236}">
                <a16:creationId xmlns:a16="http://schemas.microsoft.com/office/drawing/2014/main" id="{B147AAAF-84AA-4B15-ACEB-3149768C1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pic>
        <p:nvPicPr>
          <p:cNvPr id="3" name="Picture 2">
            <a:extLst>
              <a:ext uri="{FF2B5EF4-FFF2-40B4-BE49-F238E27FC236}">
                <a16:creationId xmlns:a16="http://schemas.microsoft.com/office/drawing/2014/main" id="{1072AF2D-D66B-E2B5-C828-4A3B7A7762CB}"/>
              </a:ext>
            </a:extLst>
          </p:cNvPr>
          <p:cNvPicPr>
            <a:picLocks noChangeAspect="1"/>
          </p:cNvPicPr>
          <p:nvPr/>
        </p:nvPicPr>
        <p:blipFill>
          <a:blip r:embed="rId5"/>
          <a:stretch>
            <a:fillRect/>
          </a:stretch>
        </p:blipFill>
        <p:spPr>
          <a:xfrm>
            <a:off x="8630485" y="5327771"/>
            <a:ext cx="3267739" cy="1530229"/>
          </a:xfrm>
          <a:prstGeom prst="rect">
            <a:avLst/>
          </a:prstGeom>
        </p:spPr>
      </p:pic>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txBody>
          <a:bodyPr/>
          <a:lstStyle/>
          <a:p>
            <a:endParaRPr lang="de-DE"/>
          </a:p>
        </p:txBody>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5" name="Picture 4">
            <a:extLst>
              <a:ext uri="{FF2B5EF4-FFF2-40B4-BE49-F238E27FC236}">
                <a16:creationId xmlns:a16="http://schemas.microsoft.com/office/drawing/2014/main" id="{B0E4B214-645A-F9B6-84D5-A64311C6B0DC}"/>
              </a:ext>
            </a:extLst>
          </p:cNvPr>
          <p:cNvPicPr>
            <a:picLocks noChangeAspect="1"/>
          </p:cNvPicPr>
          <p:nvPr/>
        </p:nvPicPr>
        <p:blipFill>
          <a:blip r:embed="rId3"/>
          <a:stretch>
            <a:fillRect/>
          </a:stretch>
        </p:blipFill>
        <p:spPr>
          <a:xfrm>
            <a:off x="8729330" y="225359"/>
            <a:ext cx="3267739" cy="1524132"/>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1362</Words>
  <Application>Microsoft Office PowerPoint</Application>
  <PresentationFormat>Widescreen</PresentationFormat>
  <Paragraphs>393</Paragraphs>
  <Slides>45</Slides>
  <Notes>0</Notes>
  <HiddenSlides>0</HiddenSlides>
  <MMClips>37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AcmeFont</vt:lpstr>
      <vt:lpstr>Aptos</vt:lpstr>
      <vt:lpstr>Arial</vt:lpstr>
      <vt:lpstr>Calibri</vt:lpstr>
      <vt:lpstr>Calibri Light</vt:lpstr>
      <vt:lpstr>inherit</vt:lpstr>
      <vt:lpstr>PT Sans</vt:lpstr>
      <vt:lpstr>Segoe UI Black</vt:lpstr>
      <vt:lpstr>Sitka Banner</vt:lpstr>
      <vt:lpstr>Office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lindakarr2@gmail.com</cp:lastModifiedBy>
  <cp:revision>273</cp:revision>
  <dcterms:created xsi:type="dcterms:W3CDTF">2020-09-28T08:30:51Z</dcterms:created>
  <dcterms:modified xsi:type="dcterms:W3CDTF">2024-09-09T15:45:12Z</dcterms:modified>
</cp:coreProperties>
</file>